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1"/>
  </p:notesMasterIdLst>
  <p:sldIdLst>
    <p:sldId id="270" r:id="rId2"/>
    <p:sldId id="269" r:id="rId3"/>
    <p:sldId id="267" r:id="rId4"/>
    <p:sldId id="426" r:id="rId5"/>
    <p:sldId id="427" r:id="rId6"/>
    <p:sldId id="428" r:id="rId7"/>
    <p:sldId id="438" r:id="rId8"/>
    <p:sldId id="441" r:id="rId9"/>
    <p:sldId id="429" r:id="rId10"/>
    <p:sldId id="450" r:id="rId11"/>
    <p:sldId id="430" r:id="rId12"/>
    <p:sldId id="433" r:id="rId13"/>
    <p:sldId id="434" r:id="rId14"/>
    <p:sldId id="435" r:id="rId15"/>
    <p:sldId id="436" r:id="rId16"/>
    <p:sldId id="437" r:id="rId17"/>
    <p:sldId id="431" r:id="rId18"/>
    <p:sldId id="432" r:id="rId19"/>
    <p:sldId id="440" r:id="rId20"/>
    <p:sldId id="442" r:id="rId21"/>
    <p:sldId id="439" r:id="rId22"/>
    <p:sldId id="443" r:id="rId23"/>
    <p:sldId id="444" r:id="rId24"/>
    <p:sldId id="282" r:id="rId25"/>
    <p:sldId id="403" r:id="rId26"/>
    <p:sldId id="407" r:id="rId27"/>
    <p:sldId id="411" r:id="rId28"/>
    <p:sldId id="349" r:id="rId29"/>
    <p:sldId id="350" r:id="rId30"/>
    <p:sldId id="351" r:id="rId31"/>
    <p:sldId id="284" r:id="rId32"/>
    <p:sldId id="408" r:id="rId33"/>
    <p:sldId id="300" r:id="rId34"/>
    <p:sldId id="410" r:id="rId35"/>
    <p:sldId id="319" r:id="rId36"/>
    <p:sldId id="409" r:id="rId37"/>
    <p:sldId id="412" r:id="rId38"/>
    <p:sldId id="335" r:id="rId39"/>
    <p:sldId id="40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291F21"/>
    <a:srgbClr val="FFFFCC"/>
    <a:srgbClr val="800000"/>
    <a:srgbClr val="993300"/>
    <a:srgbClr val="A50021"/>
    <a:srgbClr val="C89140"/>
    <a:srgbClr val="FF9966"/>
    <a:srgbClr val="727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0" autoAdjust="0"/>
    <p:restoredTop sz="93612" autoAdjust="0"/>
  </p:normalViewPr>
  <p:slideViewPr>
    <p:cSldViewPr>
      <p:cViewPr>
        <p:scale>
          <a:sx n="100" d="100"/>
          <a:sy n="100" d="100"/>
        </p:scale>
        <p:origin x="-2022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735E0-A94D-4558-A567-F1EE5B8203EC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161D4-30D3-4648-8A12-15CBE6027C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1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D0142C6-57C0-4CD7-BAED-74E44CE0F020}" type="datetimeFigureOut">
              <a:rPr lang="ru-RU" smtClean="0"/>
              <a:pPr/>
              <a:t>01.07.2014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826FD20-5BED-441E-8A75-3D1C507DB2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../&#1084;&#1091;&#1079;&#1099;&#1082;&#1072;%20&#1082;%20&#1074;&#1099;&#1089;&#1090;&#1072;&#1074;&#1082;&#1077;%20&#1095;&#1072;&#1089;&#1090;&#1100;%203%20(25.06.14)/&#1056;&#1080;&#1084;&#1089;&#1082;&#1080;&#1081;-&#1050;&#1086;&#1088;&#1089;&#1072;&#1082;&#1086;&#1074;%20&#1055;&#1086;&#1083;&#1077;&#1090;%20&#1096;&#1084;&#1077;&#1083;&#1103;%20%20&#1057;&#1082;&#1072;&#1079;&#1082;&#1072;%20&#1086;%20&#1094;&#1072;&#1088;&#1077;%20...%20(&#1080;&#1089;&#1087;.%20&#1072;&#1085;&#1089;&#1072;&#1084;&#1073;&#1083;&#1100;%20&#1089;&#1082;&#1088;&#1080;&#1087;&#1072;&#1095;&#1077;&#1081;%20&#1041;&#1086;&#1083;&#1100;&#1096;&#1086;&#1075;&#1086;%20&#1090;&#1077;&#1072;&#1090;&#1088;&#1072;).mp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../&#1084;&#1091;&#1079;&#1099;&#1082;&#1072;%20&#1082;%20&#1074;&#1099;&#1089;&#1090;&#1072;&#1074;&#1082;&#1077;%20&#1095;&#1072;&#1089;&#1090;&#1100;%203%20(25.06.14)/&#1056;&#1080;&#1084;&#1089;&#1082;&#1080;&#1081;-&#1050;&#1086;&#1088;&#1089;&#1072;&#1082;&#1086;&#1074;%20&#1057;&#1085;&#1077;&#1075;&#1091;&#1088;&#1086;&#1095;&#1082;&#1072;%20(&#1061;&#1086;&#1088;%20&#1055;&#1088;&#1086;&#1097;&#1072;&#1081;,%20&#1052;&#1072;&#1089;&#1083;&#1077;&#1085;&#1080;&#1094;&#1072;).mp3" TargetMode="Externa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sHJ47f9ng8c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../&#1084;&#1091;&#1079;&#1099;&#1082;&#1072;%20&#1082;%20&#1074;&#1099;&#1089;&#1090;&#1072;&#1074;&#1082;&#1077;%20&#1095;&#1072;&#1089;&#1090;&#1100;%203%20(25.06.14)/&#1057;&#1082;&#1088;&#1103;&#1073;&#1080;&#1085;%20&#1040;.%20&#1055;&#1088;&#1086;&#1084;&#1077;&#1090;&#1077;&#1081;%20(&#1055;&#1086;&#1101;&#1084;&#1072;%20&#1086;&#1075;&#1085;&#1103;)%20(&#1092;&#1088;&#1072;&#1075;&#1084;.).mp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../&#1084;&#1091;&#1079;&#1099;&#1082;&#1072;%20&#1082;%20&#1074;&#1099;&#1089;&#1090;&#1072;&#1074;&#1082;&#1077;%20&#1095;&#1072;&#1089;&#1090;&#1100;%203%20(25.06.14)/&#1057;&#1082;&#1088;&#1103;&#1073;&#1080;&#1085;%20&#1040;.%20&#1053;&#1086;&#1082;&#1090;&#1102;&#1088;&#1085;%20&#1076;&#1083;&#1103;%20&#1089;&#1082;&#1088;&#1080;&#1087;&#1082;&#1080;%20&#1080;%20&#1092;&#1086;&#1088;&#1090;&#1077;&#1087;&#1080;&#1072;&#1085;&#1086;.mp3" TargetMode="Externa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0" Type="http://schemas.openxmlformats.org/officeDocument/2006/relationships/image" Target="../media/image7.jpeg"/><Relationship Id="rId4" Type="http://schemas.openxmlformats.org/officeDocument/2006/relationships/image" Target="../media/image52.jpeg"/><Relationship Id="rId9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7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692696"/>
            <a:ext cx="82809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Музыкальное искусство России</a:t>
            </a:r>
            <a:endParaRPr lang="ru-RU" sz="6600" b="1" dirty="0">
              <a:solidFill>
                <a:srgbClr val="FF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524" y="3550704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Великие </a:t>
            </a:r>
            <a:r>
              <a:rPr lang="ru-RU" sz="3200" b="1" dirty="0">
                <a:solidFill>
                  <a:srgbClr val="FF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русские композиторы</a:t>
            </a:r>
          </a:p>
          <a:p>
            <a:pPr algn="ctr"/>
            <a:r>
              <a:rPr lang="en-US" sz="3200" b="1" dirty="0" smtClean="0">
                <a:solidFill>
                  <a:srgbClr val="FF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XIX</a:t>
            </a:r>
            <a:r>
              <a:rPr lang="ru-RU" sz="3200" b="1" dirty="0" smtClean="0">
                <a:solidFill>
                  <a:srgbClr val="FF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первой половины</a:t>
            </a:r>
            <a:r>
              <a:rPr lang="en-US" sz="3200" b="1" dirty="0" smtClean="0">
                <a:solidFill>
                  <a:srgbClr val="FF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XX</a:t>
            </a:r>
            <a:r>
              <a:rPr lang="ru-RU" sz="3200" b="1" dirty="0" smtClean="0">
                <a:solidFill>
                  <a:srgbClr val="FF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dirty="0" smtClean="0">
                <a:solidFill>
                  <a:srgbClr val="FF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22029" y="5229200"/>
            <a:ext cx="34034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663300"/>
                </a:solidFill>
                <a:latin typeface="Book Antiqua" pitchFamily="18" charset="0"/>
              </a:rPr>
              <a:t>Часть третья</a:t>
            </a:r>
            <a:endParaRPr lang="ru-RU" sz="4000" b="1" dirty="0">
              <a:solidFill>
                <a:srgbClr val="66330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7" y="0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5857" y="404664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 smtClean="0">
                <a:latin typeface="Cambria" pitchFamily="18" charset="0"/>
              </a:rPr>
              <a:t>Творчество Н. А. Римского-Корсакого</a:t>
            </a:r>
            <a:endParaRPr lang="ru-RU" sz="2400" dirty="0"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68760"/>
            <a:ext cx="86409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b="1" dirty="0" smtClean="0">
                <a:latin typeface="Corbel" pitchFamily="34" charset="0"/>
              </a:rPr>
              <a:t>Кроме непосредственной самостоятельной творческой деятельности Н. А. Римский-Корсаков известен как публицист, составитель сборников народных песен, к которым он проявлял большой интерес, а также как завершитель работ своих друзей - Даргомыжского, Мусоргского и Бородина. </a:t>
            </a:r>
          </a:p>
          <a:p>
            <a:pPr indent="457200"/>
            <a:endParaRPr lang="ru-RU" sz="2000" b="1" dirty="0" smtClean="0">
              <a:latin typeface="Corbel" pitchFamily="34" charset="0"/>
            </a:endParaRPr>
          </a:p>
          <a:p>
            <a:pPr indent="457200"/>
            <a:r>
              <a:rPr lang="ru-RU" sz="2000" b="1" dirty="0" smtClean="0">
                <a:latin typeface="Corbel" pitchFamily="34" charset="0"/>
              </a:rPr>
              <a:t>Римский-Корсаков был создателем композиторской школы, как педагог и руководитель Санкт-Петербургской консерватории он выпустил около двухсот композиторов, дирижёров, музыковедов, среди них Прокофьев и Стравинский.</a:t>
            </a:r>
            <a:br>
              <a:rPr lang="ru-RU" sz="2000" b="1" dirty="0" smtClean="0">
                <a:latin typeface="Corbel" pitchFamily="34" charset="0"/>
              </a:rPr>
            </a:br>
            <a:endParaRPr lang="ru-RU" sz="2000" b="1" dirty="0">
              <a:latin typeface="Corbel" pitchFamily="34" charset="0"/>
            </a:endParaRPr>
          </a:p>
        </p:txBody>
      </p:sp>
      <p:pic>
        <p:nvPicPr>
          <p:cNvPr id="6" name="Picture 2" descr="O:\профи\музыка россии1\Новгородская областная универсальная научная библиотека - Опера Римского-Корсакова «Садко»  история создания, либретто_files\sad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3023">
            <a:off x="3510333" y="4246433"/>
            <a:ext cx="5407443" cy="1179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11560" y="5883771"/>
            <a:ext cx="6624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hlinkClick r:id="rId4" action="ppaction://hlinkfile"/>
              </a:rPr>
              <a:t>Римский-Корсаков </a:t>
            </a:r>
            <a:r>
              <a:rPr lang="ru-RU" sz="1600" b="1" u="sng" dirty="0" smtClean="0">
                <a:hlinkClick r:id="rId4" action="ppaction://hlinkfile"/>
              </a:rPr>
              <a:t>А. Н. Полет </a:t>
            </a:r>
            <a:r>
              <a:rPr lang="ru-RU" sz="1600" b="1" u="sng" dirty="0">
                <a:hlinkClick r:id="rId4" action="ppaction://hlinkfile"/>
              </a:rPr>
              <a:t>шмеля  </a:t>
            </a:r>
            <a:r>
              <a:rPr lang="ru-RU" sz="1600" b="1" u="sng" dirty="0" smtClean="0">
                <a:hlinkClick r:id="rId4" action="ppaction://hlinkfile"/>
              </a:rPr>
              <a:t>«Сказка </a:t>
            </a:r>
            <a:r>
              <a:rPr lang="ru-RU" sz="1600" b="1" u="sng" dirty="0">
                <a:hlinkClick r:id="rId4" action="ppaction://hlinkfile"/>
              </a:rPr>
              <a:t>о царе </a:t>
            </a:r>
            <a:r>
              <a:rPr lang="ru-RU" sz="1600" b="1" u="sng" dirty="0" err="1" smtClean="0">
                <a:hlinkClick r:id="rId4" action="ppaction://hlinkfile"/>
              </a:rPr>
              <a:t>Салтане</a:t>
            </a:r>
            <a:r>
              <a:rPr lang="ru-RU" sz="1600" b="1" u="sng" dirty="0" smtClean="0">
                <a:hlinkClick r:id="rId4" action="ppaction://hlinkfile"/>
              </a:rPr>
              <a:t>». </a:t>
            </a:r>
            <a:r>
              <a:rPr lang="ru-RU" sz="1600" b="1" u="sng" dirty="0">
                <a:hlinkClick r:id="rId4" action="ppaction://hlinkfile"/>
              </a:rPr>
              <a:t>(исп. ансамбль скрипачей Большого театра</a:t>
            </a:r>
            <a:r>
              <a:rPr lang="ru-RU" sz="1600" b="1" u="sng" dirty="0" smtClean="0">
                <a:hlinkClick r:id="rId4" action="ppaction://hlinkfile"/>
              </a:rPr>
              <a:t>) слушать</a:t>
            </a:r>
            <a:endParaRPr lang="ru-RU" sz="1600" b="1" u="sng" dirty="0"/>
          </a:p>
        </p:txBody>
      </p:sp>
    </p:spTree>
    <p:extLst>
      <p:ext uri="{BB962C8B-B14F-4D97-AF65-F5344CB8AC3E}">
        <p14:creationId xmlns:p14="http://schemas.microsoft.com/office/powerpoint/2010/main" val="185968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pic>
        <p:nvPicPr>
          <p:cNvPr id="4" name="Picture 2" descr="&amp;Bcy;&amp;ocy;&amp;lcy;&amp;softcy;&amp;shcy;&amp;ocy;&amp;jcy; &amp;tcy;&amp;iecy;&amp;acy;&amp;tcy;&amp;rcy; &amp;Scy;&amp;Scy;&amp;Scy;&amp;Rcy;. &amp;Scy;&amp;tscy;&amp;iecy;&amp;ncy;&amp;acy; &amp;icy;&amp;zcy; &amp;ocy;&amp;pcy;&amp;iecy;&amp;rcy;&amp;ycy; «&amp;Scy;&amp;acy;&amp;dcy;&amp;kcy;&amp;ocy;» &amp;Ncy;. &amp;Acy;. &amp;Rcy;&amp;icy;&amp;mcy;&amp;scy;&amp;kcy;&amp;ocy;&amp;gcy;&amp;ocy;-&amp;Kcy;&amp;ocy;&amp;rcy;&amp;scy;&amp;acy;&amp;kcy;&amp;ocy;&amp;vcy;&amp;acy;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4102821" cy="503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131840" y="260648"/>
            <a:ext cx="3263458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indent="457200" algn="ctr"/>
            <a:r>
              <a:rPr lang="ru-RU" sz="2800" b="1" dirty="0" smtClean="0">
                <a:latin typeface="Cambria" pitchFamily="18" charset="0"/>
              </a:rPr>
              <a:t>Опера «Садко»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8483" y="1412776"/>
            <a:ext cx="457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 smtClean="0">
                <a:latin typeface="Corbel" pitchFamily="34" charset="0"/>
              </a:rPr>
              <a:t>Воплощать в музыке легенду о Садко Римский-Корсаков начал ещё в 1867 году, когда написал симфоническую поэму под одноимённым названием. </a:t>
            </a:r>
          </a:p>
          <a:p>
            <a:pPr indent="457200"/>
            <a:endParaRPr lang="ru-RU" b="1" dirty="0" smtClean="0">
              <a:latin typeface="Corbel" pitchFamily="34" charset="0"/>
            </a:endParaRPr>
          </a:p>
          <a:p>
            <a:pPr indent="457200"/>
            <a:r>
              <a:rPr lang="ru-RU" b="1" dirty="0" smtClean="0">
                <a:latin typeface="Corbel" pitchFamily="34" charset="0"/>
              </a:rPr>
              <a:t>В музыке оперы Римский-Корсаков активно использует русские народные темы и «морские» лейтмотивы. </a:t>
            </a:r>
          </a:p>
          <a:p>
            <a:pPr indent="457200"/>
            <a:endParaRPr lang="ru-RU" b="1" dirty="0" smtClean="0">
              <a:latin typeface="Corbel" pitchFamily="34" charset="0"/>
            </a:endParaRPr>
          </a:p>
          <a:p>
            <a:pPr indent="457200"/>
            <a:r>
              <a:rPr lang="ru-RU" b="1" dirty="0" smtClean="0">
                <a:latin typeface="Corbel" pitchFamily="34" charset="0"/>
              </a:rPr>
              <a:t>Содержание оперы главным образом заимствовано из различных вариантов былины «Садко богатый гость», в соединении со сказками из сборника Афанасьева «Народные русские сказки»</a:t>
            </a:r>
            <a:endParaRPr lang="ru-RU" b="1" dirty="0">
              <a:latin typeface="Corbe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6021288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Большой театр Союза ССР. Сцена из оперы «Садко» Н. А. Римского-Корсакова.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260648"/>
            <a:ext cx="3263458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indent="457200" algn="ctr"/>
            <a:r>
              <a:rPr lang="ru-RU" sz="2800" b="1" dirty="0" smtClean="0">
                <a:latin typeface="Cambria" pitchFamily="18" charset="0"/>
              </a:rPr>
              <a:t>Опера «Садко»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24744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 smtClean="0">
                <a:latin typeface="Corbel" pitchFamily="34" charset="0"/>
                <a:cs typeface="Aharoni" pitchFamily="2" charset="-79"/>
              </a:rPr>
              <a:t>Многие речи, а также описания декораций и сценических подробностей, упомянутые в партитуре, заимствованы целиком из различных былин, песен, заговоров, причитаний.  Например, «Былина о Волхве </a:t>
            </a:r>
            <a:r>
              <a:rPr lang="ru-RU" b="1" dirty="0" err="1" smtClean="0">
                <a:latin typeface="Corbel" pitchFamily="34" charset="0"/>
                <a:cs typeface="Aharoni" pitchFamily="2" charset="-79"/>
              </a:rPr>
              <a:t>Всеславиче</a:t>
            </a:r>
            <a:r>
              <a:rPr lang="ru-RU" b="1" dirty="0" smtClean="0">
                <a:latin typeface="Corbel" pitchFamily="34" charset="0"/>
                <a:cs typeface="Aharoni" pitchFamily="2" charset="-79"/>
              </a:rPr>
              <a:t>» и песня о Соловье </a:t>
            </a:r>
            <a:r>
              <a:rPr lang="ru-RU" b="1" dirty="0" err="1" smtClean="0">
                <a:latin typeface="Corbel" pitchFamily="34" charset="0"/>
                <a:cs typeface="Aharoni" pitchFamily="2" charset="-79"/>
              </a:rPr>
              <a:t>Будимировиче</a:t>
            </a:r>
            <a:r>
              <a:rPr lang="ru-RU" b="1" dirty="0" smtClean="0">
                <a:latin typeface="Corbel" pitchFamily="34" charset="0"/>
                <a:cs typeface="Aharoni" pitchFamily="2" charset="-79"/>
              </a:rPr>
              <a:t> взяты прямо из народного эпоса. </a:t>
            </a:r>
          </a:p>
          <a:p>
            <a:pPr indent="457200"/>
            <a:endParaRPr lang="ru-RU" b="1" dirty="0" smtClean="0">
              <a:latin typeface="Corbel" pitchFamily="34" charset="0"/>
              <a:cs typeface="Aharoni" pitchFamily="2" charset="-79"/>
            </a:endParaRPr>
          </a:p>
          <a:p>
            <a:pPr indent="457200"/>
            <a:r>
              <a:rPr lang="ru-RU" b="1" dirty="0" smtClean="0">
                <a:latin typeface="Corbel" pitchFamily="34" charset="0"/>
                <a:cs typeface="Aharoni" pitchFamily="2" charset="-79"/>
              </a:rPr>
              <a:t>Впервые поставлена в Частной опере Г. Г. Солодовникова, одного из наиболее богатых московских купцов и домовладельцев, мультимиллионера, хозяина магазина и театра в Москве под управлением Евгения </a:t>
            </a:r>
            <a:r>
              <a:rPr lang="ru-RU" b="1" dirty="0" err="1" smtClean="0">
                <a:latin typeface="Corbel" pitchFamily="34" charset="0"/>
                <a:cs typeface="Aharoni" pitchFamily="2" charset="-79"/>
              </a:rPr>
              <a:t>Эспозито</a:t>
            </a:r>
            <a:r>
              <a:rPr lang="ru-RU" b="1" dirty="0" smtClean="0">
                <a:latin typeface="Corbel" pitchFamily="34" charset="0"/>
                <a:cs typeface="Aharoni" pitchFamily="2" charset="-79"/>
              </a:rPr>
              <a:t> в 1897 году.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27376" y="5805264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Book Antiqua" pitchFamily="18" charset="0"/>
              </a:rPr>
              <a:t>Палаты царя Берендея. Эскиз декораций к опере Н. А. Римского</a:t>
            </a:r>
            <a:endParaRPr lang="ru-RU" b="1" dirty="0">
              <a:latin typeface="Book Antiqua" pitchFamily="18" charset="0"/>
            </a:endParaRPr>
          </a:p>
        </p:txBody>
      </p:sp>
      <p:pic>
        <p:nvPicPr>
          <p:cNvPr id="8" name="Picture 2" descr="http://festival.1september.ru/articles/604517/presentation/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2"/>
            <a:ext cx="417646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188640"/>
            <a:ext cx="3263458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indent="457200" algn="ctr"/>
            <a:r>
              <a:rPr lang="ru-RU" sz="2800" b="1" dirty="0" smtClean="0">
                <a:latin typeface="Corbel" pitchFamily="34" charset="0"/>
              </a:rPr>
              <a:t>Опера «Садко» </a:t>
            </a:r>
          </a:p>
        </p:txBody>
      </p:sp>
      <p:pic>
        <p:nvPicPr>
          <p:cNvPr id="9" name="Picture 4" descr="http://kinofilmreview.ru/img/thumb.php?w=640&amp;h=&amp;zc=0&amp;sia=velikij-shalyapin&amp;src=aHR0cDovL3N0YXQxLmR2bi5ydS9wYi8wYTI1OTIxYTVlODkxNmM5MDE4ZDQyZDhhNTRmOTdkZQ==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2859896" cy="4322663"/>
          </a:xfrm>
          <a:prstGeom prst="rect">
            <a:avLst/>
          </a:prstGeom>
          <a:noFill/>
        </p:spPr>
      </p:pic>
      <p:pic>
        <p:nvPicPr>
          <p:cNvPr id="10" name="Picture 2" descr="File:Chaliapin F. (&amp;SHcy;&amp;acy;&amp;lcy;&amp;yacy;&amp;pcy;&amp;icy;&amp;ncy; &amp;Fcy;. &amp;Icy;.) 1898 as varyag in Sadk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764704"/>
            <a:ext cx="4464496" cy="553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403648" y="630932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orbel" pitchFamily="34" charset="0"/>
              </a:rPr>
              <a:t>Ф. И. Шаляпин в роли варяжского гостя, 1897 год</a:t>
            </a:r>
            <a:endParaRPr lang="ru-RU" b="1" dirty="0">
              <a:latin typeface="Corbe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6211669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orbel" pitchFamily="34" charset="0"/>
              </a:rPr>
              <a:t>Эскиз декорации к опере «Садко» Н. А. Римского-Корсакого /худож. Ф. Ф. Федоровский</a:t>
            </a:r>
            <a:endParaRPr lang="ru-RU" b="1" dirty="0">
              <a:latin typeface="Corbel" pitchFamily="34" charset="0"/>
            </a:endParaRPr>
          </a:p>
        </p:txBody>
      </p:sp>
      <p:pic>
        <p:nvPicPr>
          <p:cNvPr id="8" name="Picture 2" descr="O:\профи\ВИРТУАЛЬНЫЕ ВЫСТАВКИ\садк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8641321" cy="578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635896" y="188640"/>
            <a:ext cx="3240360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sz="2400" b="1" dirty="0" smtClean="0">
                <a:latin typeface="Cambria" pitchFamily="18" charset="0"/>
              </a:rPr>
              <a:t>Опера «Садко»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8640"/>
            <a:ext cx="3240360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sz="2400" b="1" dirty="0" smtClean="0">
                <a:latin typeface="Cambria" pitchFamily="18" charset="0"/>
              </a:rPr>
              <a:t>Опера «Садко»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053513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 descr="E:\профи\музыка россии1\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60648"/>
            <a:ext cx="5610877" cy="647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9512" y="5949280"/>
            <a:ext cx="7885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rbel" pitchFamily="34" charset="0"/>
              </a:rPr>
              <a:t>Эскиз костюма Морского царя к опере «Садко» </a:t>
            </a:r>
          </a:p>
          <a:p>
            <a:pPr indent="457200" algn="just"/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orbel" pitchFamily="34" charset="0"/>
              </a:rPr>
              <a:t>Н. А. Римского-Корсакого /художник К. Коровин/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8640"/>
            <a:ext cx="3240360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7200" algn="ctr"/>
            <a:r>
              <a:rPr lang="ru-RU" sz="2400" b="1" dirty="0" smtClean="0">
                <a:latin typeface="Cambria" pitchFamily="18" charset="0"/>
              </a:rPr>
              <a:t>Опера «Садко»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053513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1560" y="5949280"/>
            <a:ext cx="7885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Опера-былина Н. А. Римского-Корсакова «Садко». </a:t>
            </a:r>
            <a:endParaRPr lang="ru-RU" sz="2000" dirty="0" smtClean="0"/>
          </a:p>
          <a:p>
            <a:r>
              <a:rPr lang="ru-RU" sz="2000" b="1" dirty="0" smtClean="0"/>
              <a:t>Обложка первого издания оперы</a:t>
            </a:r>
            <a:endParaRPr lang="ru-RU" sz="2000" b="1" dirty="0"/>
          </a:p>
        </p:txBody>
      </p:sp>
      <p:pic>
        <p:nvPicPr>
          <p:cNvPr id="8" name="Picture 2" descr="O:\профи\музыка россии1\Новгородская областная универсальная научная библиотека - Опера Римского-Корсакова «Садко»  история создания, либретто_files\opera1ob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2656"/>
            <a:ext cx="4033979" cy="551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pic>
        <p:nvPicPr>
          <p:cNvPr id="6" name="Picture 2" descr="http://www.audiosparx.com/sa/tzamp/19691231070000/zdbpath/composerpix/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04369">
            <a:off x="335094" y="155583"/>
            <a:ext cx="2334333" cy="2334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http://biography.artyx.ru/books/item/f00/s00/z0000004/pic/00001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574" y="2780928"/>
            <a:ext cx="2907274" cy="338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220072" y="260648"/>
            <a:ext cx="3075975" cy="4001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Book Antiqua" pitchFamily="18" charset="0"/>
              </a:rPr>
              <a:t>Опера «Снегурочка»</a:t>
            </a:r>
            <a:endParaRPr lang="ru-RU" sz="2000" b="1" dirty="0">
              <a:latin typeface="Book Antiqu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836712"/>
            <a:ext cx="58326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b="1" dirty="0" smtClean="0">
                <a:latin typeface="Corbel" pitchFamily="34" charset="0"/>
              </a:rPr>
              <a:t>Опера сочинялась летом 1880 года в глухой русской деревне. Композитор говорил впоследствии, что ни одно произведение не давалось ему с такой легкостью и быстротой, как «Снегурочка».    </a:t>
            </a:r>
          </a:p>
          <a:p>
            <a:pPr indent="457200"/>
            <a:endParaRPr lang="ru-RU" sz="1600" b="1" dirty="0" smtClean="0">
              <a:latin typeface="Corbel" pitchFamily="34" charset="0"/>
            </a:endParaRPr>
          </a:p>
          <a:p>
            <a:pPr indent="457200"/>
            <a:r>
              <a:rPr lang="ru-RU" sz="1600" b="1" dirty="0" smtClean="0">
                <a:latin typeface="Corbel" pitchFamily="34" charset="0"/>
              </a:rPr>
              <a:t>В письмах к друзьям композитор писал: «Заканчивая «Снегурочку», я почувствовал себя созревшим музыкантом и композитором, ставшим окончательно на ноги». </a:t>
            </a:r>
          </a:p>
          <a:p>
            <a:pPr indent="457200"/>
            <a:endParaRPr lang="ru-RU" sz="1600" b="1" dirty="0" smtClean="0">
              <a:latin typeface="Corbel" pitchFamily="34" charset="0"/>
            </a:endParaRPr>
          </a:p>
          <a:p>
            <a:pPr indent="457200"/>
            <a:r>
              <a:rPr lang="ru-RU" sz="1600" b="1" dirty="0" smtClean="0">
                <a:latin typeface="Corbel" pitchFamily="34" charset="0"/>
              </a:rPr>
              <a:t>Премьера с большим успехом состоялась 29 января 1882 года на сцене Мариинского театра.</a:t>
            </a:r>
          </a:p>
          <a:p>
            <a:pPr indent="457200"/>
            <a:endParaRPr lang="ru-RU" sz="1600" b="1" dirty="0" smtClean="0">
              <a:latin typeface="Corbel" pitchFamily="34" charset="0"/>
            </a:endParaRPr>
          </a:p>
          <a:p>
            <a:pPr indent="457200"/>
            <a:r>
              <a:rPr lang="ru-RU" sz="1600" b="1" dirty="0" smtClean="0">
                <a:latin typeface="Corbel" pitchFamily="34" charset="0"/>
              </a:rPr>
              <a:t>А. Н. Островский писал: «Музыка к моей «Снегурочке» удивительная, я ничего не мог никогда себе представить более к ней подходящего и так живо выражающего всю поэзию русского языческого культа и этой сперва снежно-холодной, а потом неудержимо страстной героини сказки». </a:t>
            </a:r>
          </a:p>
          <a:p>
            <a:pPr indent="457200"/>
            <a:endParaRPr lang="ru-RU" sz="1600" b="1" dirty="0" smtClean="0">
              <a:latin typeface="Corbel" pitchFamily="34" charset="0"/>
            </a:endParaRPr>
          </a:p>
          <a:p>
            <a:pPr indent="457200"/>
            <a:r>
              <a:rPr lang="ru-RU" sz="1600" b="1" dirty="0" smtClean="0">
                <a:latin typeface="Corbel" pitchFamily="34" charset="0"/>
              </a:rPr>
              <a:t>Н. А. Римский-Корсаков: «Я вынес убеждение, что «Снегурочка»-это мое лучшее произведение»</a:t>
            </a:r>
            <a:endParaRPr lang="ru-RU" sz="1600" b="1" dirty="0">
              <a:latin typeface="Corbel" pitchFamily="34" charset="0"/>
            </a:endParaRPr>
          </a:p>
        </p:txBody>
      </p:sp>
      <p:pic>
        <p:nvPicPr>
          <p:cNvPr id="7" name="Picture 10" descr="http://hexe-werden.de/wiki3/images/thumb/5/5f/Vasnetsov_Snegurochka.jpg/693px-Vasnetsov_Sneguroch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740" y="612667"/>
            <a:ext cx="3915386" cy="5794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243" y="34676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pic>
        <p:nvPicPr>
          <p:cNvPr id="4" name="Picture 6" descr="http://www.odarushka.ru/snegurka/image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32656"/>
            <a:ext cx="5331191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www.audiosparx.com/sa/tzamp/19691231070000/zdbpath/composerpix/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9412">
            <a:off x="5621464" y="679390"/>
            <a:ext cx="2723222" cy="272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432568" y="3789040"/>
            <a:ext cx="3635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orbel" pitchFamily="34" charset="0"/>
              </a:rPr>
              <a:t>Сцены из оперы Н. А. Римского - Корсакова «Снегурочка». Большой театр СССР.</a:t>
            </a:r>
            <a:endParaRPr lang="ru-RU" b="1" dirty="0">
              <a:latin typeface="Corbe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404664"/>
            <a:ext cx="2787943" cy="4001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Book Antiqua" pitchFamily="18" charset="0"/>
              </a:rPr>
              <a:t>Опера «Снегурочка»</a:t>
            </a:r>
            <a:endParaRPr lang="ru-RU" sz="2000" b="1" dirty="0">
              <a:latin typeface="Book Antiqu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33519" y="5209906"/>
            <a:ext cx="32339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Фрагмент оперы «Снегурочка» </a:t>
            </a:r>
            <a:r>
              <a:rPr lang="ru-RU" sz="1600" b="1" dirty="0"/>
              <a:t>(Хор Прощай, Масленица</a:t>
            </a:r>
            <a:r>
              <a:rPr lang="ru-RU" sz="1600" b="1" dirty="0" smtClean="0"/>
              <a:t>) </a:t>
            </a:r>
            <a:r>
              <a:rPr lang="ru-RU" sz="1600" b="1" dirty="0" smtClean="0">
                <a:hlinkClick r:id="rId5" action="ppaction://hlinkfile"/>
              </a:rPr>
              <a:t>слушать</a:t>
            </a:r>
            <a:endParaRPr lang="ru-RU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5229200"/>
            <a:ext cx="363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404664"/>
            <a:ext cx="2787943" cy="4001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latin typeface="Book Antiqua" pitchFamily="18" charset="0"/>
              </a:rPr>
              <a:t>Опера «Снегурочка»</a:t>
            </a:r>
            <a:endParaRPr lang="ru-RU" sz="2000" b="1" dirty="0">
              <a:latin typeface="Book Antiqua" pitchFamily="18" charset="0"/>
            </a:endParaRPr>
          </a:p>
        </p:txBody>
      </p:sp>
      <p:pic>
        <p:nvPicPr>
          <p:cNvPr id="8" name="Picture 2" descr="http://1.bp.blogspot.com/_p2AucMVmabw/SfbPRTZzUEI/AAAAAAAAAB8/23uGveMmP00/s1600/tsneg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4248472" cy="5838638"/>
          </a:xfrm>
          <a:prstGeom prst="rect">
            <a:avLst/>
          </a:prstGeom>
          <a:noFill/>
        </p:spPr>
      </p:pic>
      <p:pic>
        <p:nvPicPr>
          <p:cNvPr id="9" name="Picture 4" descr="http://edgardega.ru/cms.ashx?req=Image&amp;imageid=6ad3db30-a799-425d-8102-3add11e88dd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080" y="1308980"/>
            <a:ext cx="4215469" cy="4790306"/>
          </a:xfrm>
          <a:prstGeom prst="rect">
            <a:avLst/>
          </a:prstGeom>
          <a:noFill/>
        </p:spPr>
      </p:pic>
      <p:pic>
        <p:nvPicPr>
          <p:cNvPr id="10" name="Picture 2" descr="http://referat.znate.ru/pars_docs/tw_refs/35/34347/34347_html_2836e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604719"/>
            <a:ext cx="3816424" cy="536393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95536" y="6165304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orbel" pitchFamily="34" charset="0"/>
              </a:rPr>
              <a:t>Эскизы декораций и костюмов к опере Н. А. Римского - Корсакова «Снегурочка», художник В. М. Васнецов</a:t>
            </a:r>
            <a:endParaRPr lang="ru-RU" b="1" dirty="0">
              <a:latin typeface="Corbe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980728"/>
            <a:ext cx="1730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orbel" pitchFamily="34" charset="0"/>
              </a:rPr>
              <a:t>В. М. Васнецов</a:t>
            </a:r>
            <a:endParaRPr lang="ru-RU" b="1" dirty="0">
              <a:latin typeface="Corbe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548681"/>
            <a:ext cx="8424936" cy="13849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Мировая классическая музыка немыслима без работ русских композиторов. </a:t>
            </a:r>
          </a:p>
          <a:p>
            <a:pPr lvl="0" indent="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Россия, великая страна с талантливым народом и своим культурным наследием, всегда была в числе ведущих локомотивов мирового прогресса и искусства, в том числе музыки. </a:t>
            </a: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708920"/>
            <a:ext cx="8568952" cy="13462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4508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Русская композиторская школа, продолжателем традиций которой стала советская и сегодняшняя российская школы, начиналась в 19 веке с композиторов, объединивших европейское музыкальное искусство с русскими народными мелодиями, связав воедино европейскую форму и русский дух. </a:t>
            </a: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705" y="4581128"/>
            <a:ext cx="8784976" cy="17081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Творчество русских композиторов конца 19-го - первой половины 20-го века является целостным продолжением традиций русской школы.  </a:t>
            </a:r>
          </a:p>
          <a:p>
            <a:pPr lvl="0" indent="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222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Вместе с этим изменилась концепция подхода к "национальной" принадлежности той или иной музыки, непосредственного цитирования народных мелодий уже практически нет,  но осталась интонационная русская основа, русская душа.</a:t>
            </a:r>
            <a:endParaRPr lang="ru-RU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260648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Н. А. Римский-Корсаков. Летопись моей музыкальной жизни. – Москва : Музыка, 1982. – 440 с. : ил.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Picture 2" descr="http://im0-tub-ru.yandex.net/i?id=29832338-28-72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2664296" cy="219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83968" y="2132856"/>
            <a:ext cx="457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  <a:ea typeface="Times New Roman" pitchFamily="18" charset="0"/>
                <a:cs typeface="Arial" pitchFamily="34" charset="0"/>
              </a:rPr>
              <a:t>Автобиографическая книга Н.А.Римского-Корсакова «Летопись моей музыкальной жизни» - выдающееся явление в мировой мемуарной музыкальной литературе. </a:t>
            </a:r>
          </a:p>
          <a:p>
            <a:pPr lvl="0" indent="45720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  <a:ea typeface="Times New Roman" pitchFamily="18" charset="0"/>
                <a:cs typeface="Arial" pitchFamily="34" charset="0"/>
              </a:rPr>
              <a:t>По своему содержанию, характеру, историческому значению книга занимает особое место в мемуарной литературе. </a:t>
            </a:r>
          </a:p>
          <a:p>
            <a:pPr lvl="0" indent="45720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  <a:ea typeface="Times New Roman" pitchFamily="18" charset="0"/>
                <a:cs typeface="Arial" pitchFamily="34" charset="0"/>
              </a:rPr>
              <a:t>Высокий этический строй мысли композитора роднит «Летопись» с лучшими памятниками русской мемуарной литературы'.</a:t>
            </a:r>
            <a:endParaRPr lang="ru-RU" sz="4800" b="1" dirty="0" smtClean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  <a:cs typeface="Arial" pitchFamily="34" charset="0"/>
            </a:endParaRPr>
          </a:p>
        </p:txBody>
      </p:sp>
      <p:pic>
        <p:nvPicPr>
          <p:cNvPr id="88068" name="Picture 4" descr="http://www.reglib.natm.ru/newsite/images/action/sadko/rk/rk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65565">
            <a:off x="899592" y="1484784"/>
            <a:ext cx="3240360" cy="4959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066" name="Picture 2" descr="http://ihsnami.net/media/cache/d9/d2/d9d216d2fdac920348ece73809dda2d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2016224" cy="2776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51520" y="6093296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Книги из фонда Основного книгохранения   НБ ПГНИУ</a:t>
            </a:r>
            <a:endParaRPr lang="ru-RU" sz="1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2052">
            <a:off x="485241" y="244477"/>
            <a:ext cx="1944216" cy="238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" descr="O:\профи\ВИРТУАЛЬНЫЕ ВЫСТАВКИ\big-1941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556792"/>
            <a:ext cx="3024336" cy="436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635896" y="2029644"/>
            <a:ext cx="51125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 smtClean="0">
                <a:latin typeface="Corbel" pitchFamily="34" charset="0"/>
                <a:ea typeface="Verdana" pitchFamily="34" charset="0"/>
                <a:cs typeface="Verdana" pitchFamily="34" charset="0"/>
              </a:rPr>
              <a:t>Художественный критик, литератор и архивист Владимир Васильевич Стасов - идейный вдохновитель и основной немузыкальный консультант кружка «Могучая кучка» был свидетелем музыкально-общественной деятельности Римского-Корсакова вплоть до исторических событий 1905 года.</a:t>
            </a:r>
          </a:p>
          <a:p>
            <a:pPr indent="457200"/>
            <a:endParaRPr lang="ru-RU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  <a:p>
            <a:pPr indent="457200"/>
            <a:r>
              <a:rPr lang="ru-RU" b="1" dirty="0" smtClean="0">
                <a:latin typeface="Corbel" pitchFamily="34" charset="0"/>
                <a:ea typeface="Verdana" pitchFamily="34" charset="0"/>
                <a:cs typeface="Verdana" pitchFamily="34" charset="0"/>
              </a:rPr>
              <a:t>Римский-Корсаков часто упоминает Стасова, как почти постоянного спутника всех своих творческих начинаний, пропагандиста своих произведений. </a:t>
            </a:r>
            <a:endParaRPr lang="ru-RU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4766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Стасов, В. В.  Статьи о Римском-Корсакове. – Москва : Госмузиздат, 1953. – 90 с. : ил.  - (Русская классическая музыкальная критика).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33814" y="5918817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Книги из фонда Основного книгохранения   НБ ПГНИУ</a:t>
            </a:r>
            <a:endParaRPr lang="ru-RU" sz="1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139952" y="1484784"/>
            <a:ext cx="4608512" cy="524759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100" dirty="0" smtClean="0"/>
              <a:t>К читателю </a:t>
            </a:r>
          </a:p>
          <a:p>
            <a:r>
              <a:rPr lang="ru-RU" sz="1200" dirty="0" smtClean="0"/>
              <a:t>Часть ПЕРВАЯ </a:t>
            </a:r>
          </a:p>
          <a:p>
            <a:r>
              <a:rPr lang="ru-RU" sz="1200" dirty="0" smtClean="0"/>
              <a:t>Глава 1. Детство </a:t>
            </a:r>
          </a:p>
          <a:p>
            <a:r>
              <a:rPr lang="ru-RU" sz="1200" dirty="0" smtClean="0"/>
              <a:t>Глава 2. Родители. Врат </a:t>
            </a:r>
          </a:p>
          <a:p>
            <a:r>
              <a:rPr lang="ru-RU" sz="1200" dirty="0" smtClean="0"/>
              <a:t>Глава 3. Отроческие годы </a:t>
            </a:r>
          </a:p>
          <a:p>
            <a:r>
              <a:rPr lang="ru-RU" sz="1200" dirty="0" smtClean="0"/>
              <a:t>Глава 4. Плавание за океан </a:t>
            </a:r>
          </a:p>
          <a:p>
            <a:r>
              <a:rPr lang="ru-RU" sz="1200" dirty="0" smtClean="0"/>
              <a:t>Глава 5. Музыка </a:t>
            </a:r>
          </a:p>
          <a:p>
            <a:r>
              <a:rPr lang="ru-RU" sz="1200" dirty="0" smtClean="0"/>
              <a:t>Глава 6. Первая опера. Первая любовь </a:t>
            </a:r>
          </a:p>
          <a:p>
            <a:r>
              <a:rPr lang="ru-RU" sz="1200" dirty="0" smtClean="0"/>
              <a:t>Часть ВТОРАЯ </a:t>
            </a:r>
          </a:p>
          <a:p>
            <a:r>
              <a:rPr lang="ru-RU" sz="1200" dirty="0" smtClean="0"/>
              <a:t>Глава 1. Профессор Петербургской консерватории </a:t>
            </a:r>
          </a:p>
          <a:p>
            <a:r>
              <a:rPr lang="ru-RU" sz="1200" dirty="0" smtClean="0"/>
              <a:t>Глава 2. «Майская ночь» </a:t>
            </a:r>
          </a:p>
          <a:p>
            <a:r>
              <a:rPr lang="ru-RU" sz="1200" dirty="0" smtClean="0"/>
              <a:t>Глава 3. «Снегурочка» </a:t>
            </a:r>
          </a:p>
          <a:p>
            <a:r>
              <a:rPr lang="ru-RU" sz="1200" dirty="0" smtClean="0"/>
              <a:t>Глава 4. Безвременье </a:t>
            </a:r>
          </a:p>
          <a:p>
            <a:r>
              <a:rPr lang="ru-RU" sz="1200" dirty="0" smtClean="0"/>
              <a:t>Глава 5. «Мне кажется, что меня зовут Модестом Петровичем» </a:t>
            </a:r>
          </a:p>
          <a:p>
            <a:r>
              <a:rPr lang="ru-RU" sz="1200" dirty="0" smtClean="0"/>
              <a:t>Глава 6. Два шедевра </a:t>
            </a:r>
          </a:p>
          <a:p>
            <a:r>
              <a:rPr lang="ru-RU" sz="1200" dirty="0" smtClean="0"/>
              <a:t>Глава 7. Новые времена и новые заботы </a:t>
            </a:r>
          </a:p>
          <a:p>
            <a:r>
              <a:rPr lang="ru-RU" sz="1200" dirty="0" smtClean="0"/>
              <a:t>Глава 8. Театр </a:t>
            </a:r>
          </a:p>
          <a:p>
            <a:r>
              <a:rPr lang="ru-RU" sz="1200" dirty="0" smtClean="0"/>
              <a:t>Часть ТРЕТЬЯ </a:t>
            </a:r>
          </a:p>
          <a:p>
            <a:r>
              <a:rPr lang="ru-RU" sz="1200" dirty="0" smtClean="0"/>
              <a:t>Глава 1. Мамонтовская опера </a:t>
            </a:r>
          </a:p>
          <a:p>
            <a:r>
              <a:rPr lang="ru-RU" sz="1200" dirty="0" smtClean="0"/>
              <a:t>Глава 2. «Царская невеста» </a:t>
            </a:r>
          </a:p>
          <a:p>
            <a:r>
              <a:rPr lang="ru-RU" sz="1200" dirty="0" smtClean="0"/>
              <a:t>Глава 3. «Сказка о царе Салтане» </a:t>
            </a:r>
          </a:p>
          <a:p>
            <a:r>
              <a:rPr lang="ru-RU" sz="1200" dirty="0" smtClean="0"/>
              <a:t>Глава 4. Ученики и учитель </a:t>
            </a:r>
          </a:p>
          <a:p>
            <a:r>
              <a:rPr lang="ru-RU" sz="1200" dirty="0" smtClean="0"/>
              <a:t>Глава 5. «Кащей бессмертный» </a:t>
            </a:r>
          </a:p>
          <a:p>
            <a:r>
              <a:rPr lang="ru-RU" sz="1200" dirty="0" smtClean="0"/>
              <a:t>Глава 6. Художник и революция </a:t>
            </a:r>
          </a:p>
          <a:p>
            <a:r>
              <a:rPr lang="ru-RU" sz="1200" dirty="0" smtClean="0"/>
              <a:t>Глава 7. «Сказание о невидимом граде Китеже и деве </a:t>
            </a:r>
            <a:r>
              <a:rPr lang="ru-RU" sz="1200" dirty="0" err="1" smtClean="0"/>
              <a:t>Февронии</a:t>
            </a:r>
            <a:r>
              <a:rPr lang="ru-RU" sz="1200" dirty="0" smtClean="0"/>
              <a:t>» </a:t>
            </a:r>
          </a:p>
          <a:p>
            <a:r>
              <a:rPr lang="ru-RU" sz="1200" dirty="0" smtClean="0"/>
              <a:t>Глава 8. «Золотой петушок» --- последняя опера Римского-Корсакова </a:t>
            </a:r>
          </a:p>
          <a:p>
            <a:r>
              <a:rPr lang="ru-RU" sz="1200" dirty="0" smtClean="0"/>
              <a:t>Глава 9. Наследники и душеприказчики 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260648"/>
            <a:ext cx="5328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Кунин И. Ф. Николай Андреевич Римский-Корсаков. - М.: Музыка, 1983. – 132 [3] с., [78] л. ил. - (Русские и советские композиторы).</a:t>
            </a:r>
            <a:endParaRPr lang="ru-RU" sz="1600" b="1" dirty="0"/>
          </a:p>
        </p:txBody>
      </p:sp>
      <p:pic>
        <p:nvPicPr>
          <p:cNvPr id="89090" name="Picture 2" descr="&amp;Ocy;&amp;bcy;&amp;lcy;&amp;ocy;&amp;zhcy;&amp;kcy;&amp;acy; &amp;Kcy;&amp;ucy;&amp;ncy;&amp;icy;&amp;ncy; &amp;Icy;.&amp;Fcy;. &amp;Ncy;&amp;icy;&amp;kcy;&amp;ocy;&amp;lcy;&amp;acy;&amp;jcy; &amp;Acy;&amp;ncy;&amp;dcy;&amp;rcy;&amp;iecy;&amp;iecy;&amp;vcy;&amp;icy;&amp;chcy; &amp;Rcy;&amp;icy;&amp;mcy;&amp;scy;&amp;kcy;&amp;icy;&amp;jcy;-&amp;Kcy;&amp;ocy;&amp;rcy;&amp;scy;&amp;a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3363713" cy="508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&amp;Ocy;&amp;bcy;&amp;lcy;&amp;ocy;&amp;zhcy;&amp;kcy;&amp;acy; &amp;Kcy;&amp;ucy;&amp;ncy;&amp;icy;&amp;ncy; &amp;Icy;.&amp;Fcy;. &amp;Ncy;&amp;icy;&amp;kcy;&amp;ocy;&amp;lcy;&amp;acy;&amp;jcy; &amp;Acy;&amp;ncy;&amp;dcy;&amp;rcy;&amp;iecy;&amp;iecy;&amp;vcy;&amp;icy;&amp;chcy; &amp;Rcy;&amp;icy;&amp;mcy;&amp;scy;&amp;kcy;&amp;icy;&amp;jcy;-&amp;Kcy;&amp;ocy;&amp;rcy;&amp;scy;&amp;a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3363713" cy="508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&amp;Ocy;&amp;bcy;&amp;lcy;&amp;ocy;&amp;zhcy;&amp;kcy;&amp;acy; &amp;Kcy;&amp;ucy;&amp;ncy;&amp;icy;&amp;ncy; &amp;Icy;.&amp;Fcy;. &amp;Ncy;&amp;icy;&amp;kcy;&amp;ocy;&amp;lcy;&amp;acy;&amp;jcy; &amp;Acy;&amp;ncy;&amp;dcy;&amp;rcy;&amp;iecy;&amp;iecy;&amp;vcy;&amp;icy;&amp;chcy; &amp;Rcy;&amp;icy;&amp;mcy;&amp;scy;&amp;kcy;&amp;icy;&amp;jcy;-&amp;Kcy;&amp;ocy;&amp;rcy;&amp;scy;&amp;acy;&amp;kcy;&amp;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3363713" cy="508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3528" y="6334780"/>
            <a:ext cx="3419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Книги из фонда Основного книгохранения   НБ ПГНИУ</a:t>
            </a:r>
            <a:endParaRPr lang="ru-RU" sz="1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95736" y="332656"/>
            <a:ext cx="63367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Римский-Корсаков. Исследования, материалы, письма : в 2 т. / сост. : Д. Б. Кабалевский , А. В. Оссовский . – М. : Изд-во Академии Наук СССР,  1953-1954.  -  780 с.  (</a:t>
            </a:r>
            <a:r>
              <a:rPr lang="ru-RU" b="1" dirty="0" smtClean="0"/>
              <a:t>Музыкальное наследство).</a:t>
            </a:r>
            <a:endParaRPr lang="ru-RU" sz="1600" b="1" dirty="0"/>
          </a:p>
        </p:txBody>
      </p:sp>
      <p:pic>
        <p:nvPicPr>
          <p:cNvPr id="90116" name="Picture 4" descr="http://www.reglib.natm.ru/sadko/images/rk/rk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924944"/>
            <a:ext cx="2788443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923928" y="1412776"/>
            <a:ext cx="493204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«… Приведем факты, свидетельствующие о времени создания некоторых песнопений. Вероятно, первым духовным сочинением Н. А. Римского-Корсакова стало </a:t>
            </a:r>
            <a:r>
              <a:rPr lang="ru-RU" sz="16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Кто есть сей Царь славы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исполненное при освящении храма Христа Спасителя в Москве 26 мая 1883 года.</a:t>
            </a:r>
          </a:p>
          <a:p>
            <a:pPr indent="457200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19 мая 1883 года Римский-Корсаков сообщал жене из Москвы: «Я много занимаюсь гармонизацией церковных песнопений» …</a:t>
            </a:r>
            <a:endParaRPr lang="ru-R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9504" y="4293096"/>
            <a:ext cx="44644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Выдержка из  Т. 2: Публикации и воспоминания (Римский-Корсаков Н. А. Избранные письма к Н. Н. Римской-Корсаковой). – М., 1954. – С. 46. – (Музыкальное наследство).</a:t>
            </a:r>
          </a:p>
        </p:txBody>
      </p:sp>
      <p:pic>
        <p:nvPicPr>
          <p:cNvPr id="90114" name="Picture 2" descr="http://www.reglib.natm.ru/sadko/images/rk/rk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00808"/>
            <a:ext cx="2592288" cy="3373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http://ihsnami.net/media/cache/d9/d2/d9d216d2fdac920348ece73809dda2d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1728192" cy="2379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283968" y="60212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/>
              <a:t>Книги из фонда Основного книгохранения   НБ ПГНИУ</a:t>
            </a:r>
            <a:endParaRPr lang="ru-RU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47864" y="620688"/>
            <a:ext cx="5472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Скрябин </a:t>
            </a:r>
          </a:p>
          <a:p>
            <a:pPr algn="ctr"/>
            <a:r>
              <a:rPr lang="ru-RU" sz="3600" dirty="0" smtClean="0"/>
              <a:t>Александр Николаевич</a:t>
            </a:r>
          </a:p>
          <a:p>
            <a:pPr algn="ctr"/>
            <a:r>
              <a:rPr lang="ru-RU" sz="3600" dirty="0" smtClean="0"/>
              <a:t>1872—1915</a:t>
            </a:r>
            <a:endParaRPr lang="ru-RU" sz="3600" dirty="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07504" y="2671466"/>
            <a:ext cx="9036496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               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2005" y="3742694"/>
            <a:ext cx="85689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Corbel" pitchFamily="34" charset="0"/>
              </a:rPr>
              <a:t>Цитата А. Н. Скрябина: «Иду сказать им (людям) - чтобы они... ничего не ожидали от жизни кроме того, что сами могут себе создать... Иду сказать им, что горевать - не о чем, что утраты нет. Чтобы они не боялись отчаяния, которое одно может породить настоящее торжество. Силен и могуч тот, кто испытал отчаяние и победил его».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Corbel" pitchFamily="34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orbel" pitchFamily="34" charset="0"/>
              </a:rPr>
              <a:t>Цитата о А. Н. Скрябине: "Творчество Скрябина было его временем, выраженным в звуках. Но когда временное, преходящее находит свое выражение в творчестве большого художника, оно приобретает постоянное значение и делается непреходящим". </a:t>
            </a:r>
          </a:p>
          <a:p>
            <a:r>
              <a:rPr lang="ru-RU" dirty="0" smtClean="0"/>
              <a:t>                                                                                                   </a:t>
            </a:r>
            <a:r>
              <a:rPr lang="ru-RU" i="1" dirty="0" smtClean="0"/>
              <a:t>Г. В. Плеханов</a:t>
            </a:r>
            <a:endParaRPr lang="ru-RU" dirty="0"/>
          </a:p>
        </p:txBody>
      </p:sp>
      <p:pic>
        <p:nvPicPr>
          <p:cNvPr id="58370" name="Picture 2" descr="http://aramenfi.narod.ru/imgs_izo/skriab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16" y="0"/>
            <a:ext cx="2810348" cy="3733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07504" y="2671466"/>
            <a:ext cx="9036496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               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869160"/>
            <a:ext cx="84249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latin typeface="Corbel" pitchFamily="34" charset="0"/>
              </a:rPr>
              <a:t>Алекса́ндр</a:t>
            </a:r>
            <a:r>
              <a:rPr lang="ru-RU" sz="2000" b="1" dirty="0" smtClean="0">
                <a:latin typeface="Corbel" pitchFamily="34" charset="0"/>
              </a:rPr>
              <a:t> </a:t>
            </a:r>
            <a:r>
              <a:rPr lang="ru-RU" sz="2000" b="1" dirty="0" err="1" smtClean="0">
                <a:latin typeface="Corbel" pitchFamily="34" charset="0"/>
              </a:rPr>
              <a:t>Никола́евич</a:t>
            </a:r>
            <a:r>
              <a:rPr lang="ru-RU" sz="2000" b="1" dirty="0" smtClean="0">
                <a:latin typeface="Corbel" pitchFamily="34" charset="0"/>
              </a:rPr>
              <a:t> </a:t>
            </a:r>
            <a:r>
              <a:rPr lang="ru-RU" sz="2000" b="1" dirty="0" err="1" smtClean="0">
                <a:latin typeface="Corbel" pitchFamily="34" charset="0"/>
              </a:rPr>
              <a:t>Скря́бин</a:t>
            </a:r>
            <a:r>
              <a:rPr lang="ru-RU" b="1" dirty="0" smtClean="0">
                <a:latin typeface="Corbel" pitchFamily="34" charset="0"/>
              </a:rPr>
              <a:t> — выдающийся русский композитор и пианист. Его творчество принято рассматривать как </a:t>
            </a:r>
            <a:r>
              <a:rPr lang="ru-RU" b="1" dirty="0" err="1" smtClean="0">
                <a:latin typeface="Corbel" pitchFamily="34" charset="0"/>
              </a:rPr>
              <a:t>стоя́щее</a:t>
            </a:r>
            <a:r>
              <a:rPr lang="ru-RU" b="1" dirty="0" smtClean="0">
                <a:latin typeface="Corbel" pitchFamily="34" charset="0"/>
              </a:rPr>
              <a:t> совершенно особняком. Остро стоявшую перед композиторами того времени проблему «недостаточности», «узости» тональности Скрябин решает по-своему - Одновременно желаемой выразительности он добился, введя в музыку цвет.</a:t>
            </a:r>
            <a:endParaRPr lang="ru-RU" sz="2000" b="1" dirty="0">
              <a:latin typeface="Corbel" pitchFamily="34" charset="0"/>
            </a:endParaRPr>
          </a:p>
        </p:txBody>
      </p:sp>
      <p:pic>
        <p:nvPicPr>
          <p:cNvPr id="11" name="Picture 2" descr="File:Skrjabin Alexan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25579"/>
            <a:ext cx="313894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7" name="Picture 1" descr="O:\профи\24.03.14\скряб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-77223"/>
            <a:ext cx="2520280" cy="3984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9" name="Picture 3" descr="File:Scriabin's children (Ariadna, Marina, Yulian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340768"/>
            <a:ext cx="3760941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436096" y="400506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Дети А. Н. Скрябина – Юлиан, Марина, Ариадна 1913 г.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20072" y="116632"/>
            <a:ext cx="3312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А. Н. Скрябин с женой Т. Ф. </a:t>
            </a:r>
            <a:r>
              <a:rPr lang="ru-RU" sz="1400" b="1" dirty="0" err="1" smtClean="0"/>
              <a:t>Шлёцер</a:t>
            </a:r>
            <a:r>
              <a:rPr lang="ru-RU" sz="1400" b="1" dirty="0" smtClean="0"/>
              <a:t> и сыном Юлианом 1913 г.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59659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51520" y="258033"/>
            <a:ext cx="3456384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               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1196752"/>
            <a:ext cx="52565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orbel" pitchFamily="34" charset="0"/>
              </a:rPr>
              <a:t>Музыка А. Н. Скрябина очень самобытна. В ней отчётливо чувствуется нервность, импульсивность, тревожные поиски… Композитора привлекали образы, связанные с огнём: в названиях его сочинений нередко упоминается огонь, пламя, свет и т. п. Это связано с его поисками возможностей объединения звука и света.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</p:txBody>
      </p:sp>
      <p:pic>
        <p:nvPicPr>
          <p:cNvPr id="2052" name="Picture 4" descr="File:Scriabin keyboard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3462929" cy="165618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95536" y="263691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Соответствие цветов и тональностей по Скрябину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83968" y="27353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85000"/>
                  </a:schemeClr>
                </a:solidFill>
                <a:latin typeface="Corbel" pitchFamily="34" charset="0"/>
              </a:rPr>
              <a:t>Звук и цвет</a:t>
            </a:r>
            <a:endParaRPr lang="ru-RU" sz="2800" b="1" dirty="0">
              <a:solidFill>
                <a:schemeClr val="tx1">
                  <a:lumMod val="85000"/>
                </a:schemeClr>
              </a:solidFill>
              <a:latin typeface="Corbe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1840" y="5733256"/>
            <a:ext cx="5192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tx1">
                    <a:lumMod val="95000"/>
                  </a:schemeClr>
                </a:solidFill>
                <a:hlinkClick r:id="rId4"/>
              </a:rPr>
              <a:t>http://www.youtube.com/watch?v=sHJ47f9ng8c</a:t>
            </a:r>
            <a:endParaRPr lang="ru-RU" b="1" u="sng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ru-RU" b="1" dirty="0" smtClean="0"/>
              <a:t>Цвет и звук А. Н. Скрябина на </a:t>
            </a:r>
            <a:r>
              <a:rPr lang="en-US" b="1" dirty="0" smtClean="0">
                <a:solidFill>
                  <a:schemeClr val="tx1">
                    <a:lumMod val="95000"/>
                  </a:schemeClr>
                </a:solidFill>
              </a:rPr>
              <a:t>YouTube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9431" y="386104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Corbel" pitchFamily="34" charset="0"/>
              </a:rPr>
              <a:t>Скрябин, обладал так называемым «цветным» слухом: тональности воспринимались им окрашенными в определенные тона. </a:t>
            </a:r>
            <a:endParaRPr lang="ru-RU" b="1" dirty="0" smtClean="0">
              <a:latin typeface="Corbel" pitchFamily="34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orbel" pitchFamily="34" charset="0"/>
              </a:rPr>
              <a:t>Так</a:t>
            </a:r>
            <a:r>
              <a:rPr lang="ru-RU" b="1" dirty="0">
                <a:latin typeface="Corbel" pitchFamily="34" charset="0"/>
              </a:rPr>
              <a:t>, например, ре мажор он «видел» ярко желтым, ля мажор — зеленым, ре-бемоль мажор — фиолетовым.</a:t>
            </a:r>
          </a:p>
        </p:txBody>
      </p:sp>
    </p:spTree>
    <p:extLst>
      <p:ext uri="{BB962C8B-B14F-4D97-AF65-F5344CB8AC3E}">
        <p14:creationId xmlns:p14="http://schemas.microsoft.com/office/powerpoint/2010/main" val="359659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07504" y="2671466"/>
            <a:ext cx="9036496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               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188640"/>
            <a:ext cx="54006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/>
            <a:r>
              <a:rPr lang="ru-RU" sz="1600" b="1" dirty="0" smtClean="0">
                <a:latin typeface="Corbel" pitchFamily="34" charset="0"/>
              </a:rPr>
              <a:t>В ранних сочинениях Скрябин — тонкий и чуткий пианист — создавал произведения в таких жанрах, как этюды, вальсы, мазурки, сонаты, хотя уже в тот период его творческого становления проявился собственный почерк композитора. </a:t>
            </a:r>
          </a:p>
          <a:p>
            <a:pPr indent="457200"/>
            <a:endParaRPr lang="ru-RU" sz="1600" b="1" dirty="0" smtClean="0">
              <a:latin typeface="Corbel" pitchFamily="34" charset="0"/>
            </a:endParaRPr>
          </a:p>
          <a:p>
            <a:pPr indent="457200"/>
            <a:r>
              <a:rPr lang="ru-RU" sz="1600" b="1" dirty="0" smtClean="0">
                <a:latin typeface="Corbel" pitchFamily="34" charset="0"/>
              </a:rPr>
              <a:t>Впоследствии композитор обращается к жанру поэмы, как фортепианной, так и оркестровой. Крупнейшие его сочинения для оркестра — три симфонии (Первая написана в 1900 году, Вторая — в 1902 году, Третья — в 1904 году), Поэма экстаза (1907), «Прометей» (1910).</a:t>
            </a:r>
          </a:p>
          <a:p>
            <a:pPr indent="457200"/>
            <a:r>
              <a:rPr lang="ru-RU" sz="1600" b="1" dirty="0" smtClean="0">
                <a:latin typeface="Corbel" pitchFamily="34" charset="0"/>
              </a:rPr>
              <a:t> </a:t>
            </a:r>
          </a:p>
          <a:p>
            <a:pPr indent="457200"/>
            <a:r>
              <a:rPr lang="ru-RU" sz="1600" b="1" dirty="0" smtClean="0">
                <a:latin typeface="Corbel" pitchFamily="34" charset="0"/>
              </a:rPr>
              <a:t>Александр Николаевич Скрябин первым создал произведение, в котором партия цвета выступает на равных с инструментальными партиями и выписана на отдельном нотном стане музыкальной партитуры. По замыслу композитора, во время исполнения его симфонической поэмы «Прометей» пространство концертного зала окрашивается в разные цвета, которые, сменяя друг друга, сопровождают музыкальное действо. </a:t>
            </a:r>
            <a:endParaRPr lang="ru-RU" b="1" dirty="0">
              <a:latin typeface="Corbe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501317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 smtClean="0"/>
          </a:p>
          <a:p>
            <a:pPr algn="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4466317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Заставка к симфонической поэме «Прометей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69876" y="-12405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Творчество</a:t>
            </a:r>
            <a:endParaRPr lang="ru-RU" sz="24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558" y="5872342"/>
            <a:ext cx="4171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hlinkClick r:id="rId3" action="ppaction://hlinkfile"/>
              </a:rPr>
              <a:t>Симфоническая поэма «Прометей» » </a:t>
            </a:r>
          </a:p>
          <a:p>
            <a:r>
              <a:rPr lang="ru-RU" sz="1600" b="1" u="sng" dirty="0" smtClean="0">
                <a:hlinkClick r:id="rId3" action="ppaction://hlinkfile"/>
              </a:rPr>
              <a:t>(Поэма огня) (слушать)</a:t>
            </a:r>
            <a:endParaRPr lang="ru-RU" sz="1200" b="1" u="sng" dirty="0" smtClean="0"/>
          </a:p>
        </p:txBody>
      </p:sp>
      <p:pic>
        <p:nvPicPr>
          <p:cNvPr id="140290" name="Picture 2" descr="http://cs527309.vk.me/u153195251/video/m_a6aed0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27180" y="853094"/>
            <a:ext cx="3971477" cy="2978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004048" y="5675481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http://www.musezone.ru/video/</a:t>
            </a:r>
            <a:r>
              <a:rPr lang="ru-RU" sz="1600" b="1" dirty="0" err="1" smtClean="0"/>
              <a:t>скрябин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прометей</a:t>
            </a:r>
            <a:r>
              <a:rPr lang="ru-RU" sz="1600" b="1" dirty="0" smtClean="0"/>
              <a:t> (смотреть)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59659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55" y="116632"/>
            <a:ext cx="9144000" cy="7101408"/>
          </a:xfrm>
          <a:prstGeom prst="rect">
            <a:avLst/>
          </a:prstGeom>
          <a:noFill/>
        </p:spPr>
      </p:pic>
      <p:pic>
        <p:nvPicPr>
          <p:cNvPr id="2051" name="Picture 3" descr="C:\Users\user\Desktop\виртуал 2\DSC02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1079"/>
            <a:ext cx="4897660" cy="65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виртуал 2\DSC029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09185"/>
            <a:ext cx="7560840" cy="5670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виртуал 2\DSC029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6754"/>
            <a:ext cx="4680520" cy="6240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53745" y="5813668"/>
            <a:ext cx="4482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Книги из фонда Основного книгохранения   НБ ПГНИУ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92561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3075" name="Picture 3" descr="C:\Users\user\Desktop\виртуал 2\DSC02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8160906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виртуал 2\DSC02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046">
            <a:off x="90243" y="4215152"/>
            <a:ext cx="1765312" cy="235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2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профи\ПРЕЗЕНТАЦИИ\51490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7064" cy="711555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3557778"/>
            <a:ext cx="8424936" cy="206210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ctr"/>
            <a:r>
              <a:rPr lang="ru-RU" sz="3200" b="1" dirty="0">
                <a:solidFill>
                  <a:srgbClr val="663300"/>
                </a:solidFill>
                <a:latin typeface="Bookman Old Style" pitchFamily="18" charset="0"/>
              </a:rPr>
              <a:t>По страницам книг Научной библиотеки Пермского государственного национального исследовательского университета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5122" name="Picture 2" descr="C:\Users\user\Desktop\виртуал 2\DSC029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8665504" cy="6499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виртуал 2\DSC02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046">
            <a:off x="90243" y="66072"/>
            <a:ext cx="1765312" cy="235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10244" name="Picture 4" descr="O:\профи\ВИРТУАЛЬНЫЕ ВЫСТАВКИ\DSC02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997" y="89248"/>
            <a:ext cx="9025003" cy="676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139952" y="609329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Книги из фонда Основного книгохранения   НБ ПГНИУ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51920" y="594928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Книги из фонда Основного книгохранения   НБ ПГНИУ</a:t>
            </a:r>
            <a:endParaRPr lang="ru-RU" b="1" dirty="0"/>
          </a:p>
        </p:txBody>
      </p:sp>
      <p:pic>
        <p:nvPicPr>
          <p:cNvPr id="5" name="Picture 2" descr="O:\профи\ВИРТУАЛЬНЫЕ ВЫСТАВКИ\DSC02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flipH="1">
            <a:off x="4230985" y="1565545"/>
            <a:ext cx="4680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Corbel" pitchFamily="34" charset="0"/>
              </a:rPr>
              <a:t>Скрябин был не только гениальным музыкантом, создавшим произведения ,о которых рассказывается в этой книге, но и глубоким мыслителем. </a:t>
            </a:r>
          </a:p>
          <a:p>
            <a:pPr algn="r"/>
            <a:r>
              <a:rPr lang="ru-RU" b="1" dirty="0" smtClean="0">
                <a:latin typeface="Corbel" pitchFamily="34" charset="0"/>
              </a:rPr>
              <a:t>Сын своего времени, патриот, до конца дней оставшийся верным высоким гуманистическим идеалам, восходящим к пушкинским заветам, он достойно продолжал традиции русской музыкальной классики, обогатив ее новыми открытиями и совершенствованиями …</a:t>
            </a:r>
          </a:p>
          <a:p>
            <a:pPr algn="r"/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 </a:t>
            </a:r>
          </a:p>
          <a:p>
            <a:pPr algn="r"/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И. Ф. Бэлза</a:t>
            </a:r>
            <a:endParaRPr lang="ru-RU" b="1" dirty="0" smtClean="0">
              <a:latin typeface="Corbel" pitchFamily="34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37218" name="Picture 2" descr="O:\профи\ВИРТУАЛЬНЫЕ ВЫСТАВКИ\2d2f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5476">
            <a:off x="328992" y="621759"/>
            <a:ext cx="3667684" cy="544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973438" y="378389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Бэлза, И. Ф. Александр Николаевич  Скрябин . – М. : Музыка, 1982. – 175 с. : ил.</a:t>
            </a:r>
            <a:r>
              <a:rPr lang="ru-RU" dirty="0" smtClean="0">
                <a:latin typeface="Corbel" pitchFamily="34" charset="0"/>
              </a:rPr>
              <a:t> – </a:t>
            </a:r>
            <a:r>
              <a:rPr lang="ru-RU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orbel" pitchFamily="34" charset="0"/>
              </a:rPr>
              <a:t>Серия «Русские и советские композиторы»</a:t>
            </a:r>
            <a:endParaRPr lang="ru-RU" b="1" dirty="0">
              <a:solidFill>
                <a:schemeClr val="accent1">
                  <a:lumMod val="40000"/>
                  <a:lumOff val="60000"/>
                </a:schemeClr>
              </a:solidFill>
              <a:latin typeface="Corbe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3" name="Picture 3" descr="O:\профи\ВИРТУАЛЬНЫЕ ВЫСТАВКИ\DSC02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9" y="260648"/>
            <a:ext cx="6816758" cy="5112568"/>
          </a:xfrm>
          <a:prstGeom prst="rect">
            <a:avLst/>
          </a:prstGeom>
          <a:noFill/>
        </p:spPr>
      </p:pic>
      <p:pic>
        <p:nvPicPr>
          <p:cNvPr id="5" name="Picture 2" descr="O:\профи\ВИРТУАЛЬНЫЕ ВЫСТАВКИ\2d2f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5476">
            <a:off x="318202" y="2771329"/>
            <a:ext cx="2348903" cy="3484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148064" y="63347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Книги из фонда Основного книгохранения   НБ ПГНИУ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63688" y="5445224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Программа концерта В. И. Скрябиной из произведений А. Н. Скрябина 2 марта 1906 г.  В. И. Скрябина – первая исполнительница, посвятившая свои концерты целиком музыке А. Н. Скрябина</a:t>
            </a:r>
            <a:endParaRPr lang="ru-RU" sz="1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11266" name="Picture 2" descr="O:\профи\ВИРТУАЛЬНЫЕ ВЫСТАВКИ\DSC02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548680"/>
            <a:ext cx="6480720" cy="48605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6334780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/>
          </a:p>
        </p:txBody>
      </p:sp>
      <p:pic>
        <p:nvPicPr>
          <p:cNvPr id="5" name="Picture 2" descr="O:\профи\ВИРТУАЛЬНЫЕ ВЫСТАВКИ\2d2f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5476">
            <a:off x="664790" y="818532"/>
            <a:ext cx="2198959" cy="326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67544" y="5445224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</a:rPr>
              <a:t>«В некоторых вещах, например, в Четвертой или Седьмой  сонате , в «Загадке», К пламени», в «Хрупкости»,  Ст. Нейгауз достигает почти скрябинской «разрозненности» и нервности  игры, что было также характерно для Скрябина»</a:t>
            </a:r>
          </a:p>
          <a:p>
            <a:pPr indent="457200"/>
            <a:endParaRPr lang="ru-RU" sz="16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indent="457200" algn="r"/>
            <a:r>
              <a:rPr lang="ru-RU" sz="1600" b="1" dirty="0" smtClean="0">
                <a:solidFill>
                  <a:schemeClr val="tx1">
                    <a:lumMod val="95000"/>
                  </a:schemeClr>
                </a:solidFill>
              </a:rPr>
              <a:t>А. Л. Пастернак</a:t>
            </a:r>
            <a:endParaRPr lang="ru-RU" sz="16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886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Книги из фонда Основного книгохранения   НБ ПГНИУ</a:t>
            </a:r>
            <a:endParaRPr lang="ru-RU" sz="1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62466" name="Picture 2" descr="O:\профи\ВИРТУАЛЬНЫЕ ВЫСТАВКИ\скряб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3199">
            <a:off x="247464" y="438159"/>
            <a:ext cx="4028154" cy="5263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355976" y="404664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rbel" pitchFamily="34" charset="0"/>
              </a:rPr>
              <a:t>Александр Николаевич Скрябин : </a:t>
            </a:r>
            <a:r>
              <a:rPr lang="en-US" sz="2000" b="1" dirty="0" smtClean="0">
                <a:latin typeface="Corbel" pitchFamily="34" charset="0"/>
              </a:rPr>
              <a:t>[</a:t>
            </a:r>
            <a:r>
              <a:rPr lang="ru-RU" sz="2000" b="1" dirty="0" smtClean="0">
                <a:latin typeface="Corbel" pitchFamily="34" charset="0"/>
              </a:rPr>
              <a:t>Альбом</a:t>
            </a:r>
            <a:r>
              <a:rPr lang="en-US" sz="2000" b="1" dirty="0" smtClean="0">
                <a:latin typeface="Corbel" pitchFamily="34" charset="0"/>
              </a:rPr>
              <a:t>]</a:t>
            </a:r>
            <a:r>
              <a:rPr lang="ru-RU" sz="2000" b="1" dirty="0" smtClean="0">
                <a:latin typeface="Corbel" pitchFamily="34" charset="0"/>
              </a:rPr>
              <a:t>  / сост. Е. Н. Рудакова. – М. : Музыка, 1979. – 215 с. : ил.</a:t>
            </a:r>
            <a:endParaRPr lang="ru-RU" sz="2000" b="1" dirty="0">
              <a:latin typeface="Corb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844824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rbel" pitchFamily="34" charset="0"/>
              </a:rPr>
              <a:t>«Я всегда буду свято хранить память о счастье заглянуть хоть на мгновенье в сущность творчества такого великого композитора, как Скрябин».</a:t>
            </a:r>
          </a:p>
          <a:p>
            <a:pPr algn="r"/>
            <a:r>
              <a:rPr lang="ru-RU" b="1" dirty="0" err="1" smtClean="0">
                <a:latin typeface="Corbel" pitchFamily="34" charset="0"/>
              </a:rPr>
              <a:t>Вэн</a:t>
            </a:r>
            <a:r>
              <a:rPr lang="ru-RU" b="1" dirty="0" smtClean="0">
                <a:latin typeface="Corbel" pitchFamily="34" charset="0"/>
              </a:rPr>
              <a:t> </a:t>
            </a:r>
            <a:r>
              <a:rPr lang="ru-RU" b="1" dirty="0" err="1" smtClean="0">
                <a:latin typeface="Corbel" pitchFamily="34" charset="0"/>
              </a:rPr>
              <a:t>Клайберн</a:t>
            </a:r>
            <a:r>
              <a:rPr lang="ru-RU" b="1" dirty="0" smtClean="0">
                <a:latin typeface="Corbel" pitchFamily="34" charset="0"/>
              </a:rPr>
              <a:t> (1960)</a:t>
            </a:r>
            <a:endParaRPr lang="ru-RU" b="1" dirty="0">
              <a:latin typeface="Corbe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7984" y="3861048"/>
            <a:ext cx="4464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rbel" pitchFamily="34" charset="0"/>
              </a:rPr>
              <a:t>«… Как только возникали звуки его игры на рояле (даже если я сидел с закрытыми глазами, не глядя на руки и пальцы), тотчас же ощущал и понимал, что пальцы его извлекали звук не падая на клавишу, не ударяя по ней, а, наоборот, отрываясь от клавиши и легким движением взлетая над клавишей…»</a:t>
            </a:r>
          </a:p>
          <a:p>
            <a:pPr algn="r"/>
            <a:r>
              <a:rPr lang="ru-RU" b="1" dirty="0" smtClean="0">
                <a:latin typeface="Corbel" pitchFamily="34" charset="0"/>
              </a:rPr>
              <a:t>А. Л. Пастернак</a:t>
            </a:r>
            <a:endParaRPr lang="ru-RU" b="1" dirty="0">
              <a:latin typeface="Corbe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pic>
        <p:nvPicPr>
          <p:cNvPr id="138242" name="Picture 2" descr="O:\профи\24.03.14\929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9242">
            <a:off x="4663307" y="290017"/>
            <a:ext cx="3203763" cy="5053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O:\профи\ВИРТУАЛЬНЫЕ ВЫСТАВКИ\DSC02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08" y="260648"/>
            <a:ext cx="4716524" cy="628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flipH="1">
            <a:off x="5076056" y="5445224"/>
            <a:ext cx="38519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Программа концерта 21 февраля 1909 года – первое исполнение Третьей симфонии и «Поэмы экстаза» в Москве</a:t>
            </a:r>
            <a:endParaRPr lang="ru-RU" sz="1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flipH="1">
            <a:off x="5076056" y="5445224"/>
            <a:ext cx="3851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/>
          </a:p>
        </p:txBody>
      </p:sp>
      <p:sp>
        <p:nvSpPr>
          <p:cNvPr id="141318" name="AutoShape 6" descr="http://www.intoclassics.net/_nw/173/781218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1320" name="AutoShape 8" descr="http://www.intoclassics.net/_nw/173/781218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1322" name="AutoShape 10" descr="http://www.intoclassics.net/_nw/173/781218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O:\профи\ВИРТУАЛЬНЫЕ ВЫСТАВКИ\DSC02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2156">
            <a:off x="394978" y="232835"/>
            <a:ext cx="4155173" cy="5540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1314" name="Picture 2" descr="http://old.tvkultura.ru/p/b_261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6917" y="-25644"/>
            <a:ext cx="7294486" cy="547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195736" y="5949280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ook Antiqua" pitchFamily="18" charset="0"/>
                <a:hlinkClick r:id="rId5" action="ppaction://hlinkfile"/>
              </a:rPr>
              <a:t>Скрябин А. Н. Ноктюрн для скрипки и фортепиано. (слушать) </a:t>
            </a:r>
            <a:endParaRPr lang="ru-RU" b="1" dirty="0">
              <a:latin typeface="Book Antiqu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8040"/>
          </a:xfrm>
          <a:prstGeom prst="rect">
            <a:avLst/>
          </a:prstGeom>
          <a:noFill/>
        </p:spPr>
      </p:pic>
      <p:pic>
        <p:nvPicPr>
          <p:cNvPr id="6" name="Picture 4" descr="O:\профи\ВИРТУАЛЬНЫЕ ВЫСТАВКИ\s-s-prokofev-@285@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068960"/>
            <a:ext cx="2016224" cy="288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O:\профи\ВИРТУАЛЬНЫЕ ВЫСТАВКИ\скряб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9177">
            <a:off x="1687402" y="4056119"/>
            <a:ext cx="1949301" cy="254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O:\профи\ВИРТУАЛЬНЫЕ ВЫСТАВКИ\DSC028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6759">
            <a:off x="4626092" y="3520244"/>
            <a:ext cx="1716934" cy="228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O:\профи\музыка россии1\10011668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293096"/>
            <a:ext cx="2142202" cy="2375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http://www.reglib.natm.ru/sadko/images/rk/rk-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27578">
            <a:off x="7031432" y="4590610"/>
            <a:ext cx="1584176" cy="206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79512" y="1052736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Все книги, представленные на выставке находятся в отделе Основного книгохранения НБ ПГНИУ,</a:t>
            </a:r>
          </a:p>
          <a:p>
            <a:pPr algn="ctr"/>
            <a:r>
              <a:rPr lang="ru-RU" sz="2400" b="1" dirty="0" smtClean="0">
                <a:latin typeface="Book Antiqua" pitchFamily="18" charset="0"/>
              </a:rPr>
              <a:t>корп. № 1, ауд. 817 </a:t>
            </a:r>
          </a:p>
          <a:p>
            <a:pPr algn="ctr"/>
            <a:r>
              <a:rPr lang="ru-RU" sz="2400" b="1" dirty="0" smtClean="0">
                <a:latin typeface="Book Antiqua" pitchFamily="18" charset="0"/>
              </a:rPr>
              <a:t>(читальный зал научной литературы) </a:t>
            </a:r>
            <a:endParaRPr lang="ru-RU" sz="2400" b="1" dirty="0">
              <a:latin typeface="Book Antiqua" pitchFamily="18" charset="0"/>
            </a:endParaRPr>
          </a:p>
        </p:txBody>
      </p:sp>
      <p:pic>
        <p:nvPicPr>
          <p:cNvPr id="15" name="Picture 4" descr="http://www.reglib.natm.ru/sadko/images/rk/rk-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3717032"/>
            <a:ext cx="1512168" cy="1976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O:\профи\ВИРТУАЛЬНЫЕ ВЫСТАВКИ\DSC0283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028831">
            <a:off x="2618749" y="2898729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" descr="O:\профи\ВИРТУАЛЬНЫЕ ВЫСТАВКИ\201767-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6136" y="2780928"/>
            <a:ext cx="135015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Users\user\Desktop\виртуал 2\DSC0293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585">
            <a:off x="4757960" y="5244343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80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1268760"/>
            <a:ext cx="6408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Bookman Old Style" pitchFamily="18" charset="0"/>
                <a:cs typeface="Aparajita" pitchFamily="34" charset="0"/>
              </a:rPr>
              <a:t>Ждем вас  в </a:t>
            </a:r>
          </a:p>
          <a:p>
            <a:r>
              <a:rPr lang="ru-RU" sz="4000" dirty="0" smtClean="0">
                <a:latin typeface="Bookman Old Style" pitchFamily="18" charset="0"/>
                <a:cs typeface="Aparajita" pitchFamily="34" charset="0"/>
              </a:rPr>
              <a:t>Научной библиотеке ПГНИУ </a:t>
            </a:r>
          </a:p>
        </p:txBody>
      </p:sp>
      <p:pic>
        <p:nvPicPr>
          <p:cNvPr id="6" name="Picture 4" descr="O:\профи\ВИРТУАЛЬНЫЕ ВЫСТАВКИ\s-s-prokofev-@285@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717032"/>
            <a:ext cx="2016224" cy="288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O:\профи\ВИРТУАЛЬНЫЕ ВЫСТАВКИ\скряб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13199">
            <a:off x="1975434" y="4259859"/>
            <a:ext cx="1949301" cy="254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O:\профи\ВИРТУАЛЬНЫЕ ВЫСТАВКИ\201767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429000"/>
            <a:ext cx="171019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O:\профи\ВИРТУАЛЬНЫЕ ВЫСТАВКИ\DSC028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2924944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O:\профи\музыка россии1\10011668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4149080"/>
            <a:ext cx="2142202" cy="2375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O:\профи\ВИРТУАЛЬНЫЕ ВЫСТАВКИ\DSC028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96759">
            <a:off x="6282276" y="4384340"/>
            <a:ext cx="1716934" cy="228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397117" y="620688"/>
            <a:ext cx="51684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Римский-Корсаков</a:t>
            </a:r>
          </a:p>
          <a:p>
            <a:pPr algn="ctr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Николай Андреевич</a:t>
            </a:r>
          </a:p>
          <a:p>
            <a:pPr algn="ctr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1844 -1908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437112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orbel" pitchFamily="34" charset="0"/>
              </a:rPr>
              <a:t>Цитата о композиторе: </a:t>
            </a:r>
          </a:p>
          <a:p>
            <a:r>
              <a:rPr lang="ru-RU" sz="2000" b="1" dirty="0" smtClean="0">
                <a:latin typeface="Corbel" pitchFamily="34" charset="0"/>
              </a:rPr>
              <a:t>«Римский-Корсаков был очень русским человеком и очень русским композитором. Я считаю, что эта его исконно русская суть, его глубинная фольклорно-русская основа сегодня должна быть особенно ценима»</a:t>
            </a:r>
          </a:p>
          <a:p>
            <a:r>
              <a:rPr lang="ru-RU" sz="2000" dirty="0" smtClean="0"/>
              <a:t>                                                                 </a:t>
            </a:r>
            <a:r>
              <a:rPr lang="ru-RU" sz="2000" b="1" i="1" dirty="0" smtClean="0"/>
              <a:t>Мстислав Ростропович</a:t>
            </a:r>
            <a:endParaRPr lang="ru-RU" sz="2000" b="1" dirty="0" smtClean="0"/>
          </a:p>
        </p:txBody>
      </p:sp>
      <p:pic>
        <p:nvPicPr>
          <p:cNvPr id="77826" name="Picture 2" descr="http://www.belcanto.ru/media/images/publication/thumbnail430_rimsky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3096344" cy="387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888952" y="62068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437112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</p:txBody>
      </p:sp>
      <p:pic>
        <p:nvPicPr>
          <p:cNvPr id="6" name="Picture 4" descr="E:\профи\музыка россии1\e573f503817e1faf26c9790965dbe04c_68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2470392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E:\профи\музыка россии1\58395549_1272519235_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53582">
            <a:off x="819420" y="1935750"/>
            <a:ext cx="2894442" cy="4037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851920" y="620688"/>
            <a:ext cx="48600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 smtClean="0">
                <a:latin typeface="Corbel" pitchFamily="34" charset="0"/>
              </a:rPr>
              <a:t>Николай Андреевич Римский-Корсаков принадлежит к славной плеяде выдающихся деятелей русской культуры XIX века. Гениальный композитор, выдающийся педагог, создавший свою школу, дирижер-практик, автор трудов об оркестре ("Основы оркестровки"), гармонии ("Практический учебник гармонии"), статей о музыкальном образовании, музыкальный писатель. </a:t>
            </a:r>
          </a:p>
          <a:p>
            <a:pPr indent="457200"/>
            <a:endParaRPr lang="ru-RU" b="1" dirty="0" smtClean="0">
              <a:latin typeface="Corbel" pitchFamily="34" charset="0"/>
            </a:endParaRPr>
          </a:p>
          <a:p>
            <a:pPr indent="457200"/>
            <a:r>
              <a:rPr lang="ru-RU" b="1" dirty="0" smtClean="0">
                <a:latin typeface="Corbel" pitchFamily="34" charset="0"/>
              </a:rPr>
              <a:t>Римский-Корсаков представляет собой энциклопедический тип русского художника. Личность Римского-Корсакова сочетала это многообразие в гармоническом единстве. Именно гармония, понимаемая как строгая согласованность элементов мироздания, присуща его творчеству и в определенной мере - его деятельности. </a:t>
            </a:r>
            <a:endParaRPr lang="ru-RU" b="1" dirty="0">
              <a:latin typeface="Corbe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5805264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Н. А. Римский-Корсаков Портрет (графика) худ. К. А. Васильев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0" y="0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pic>
        <p:nvPicPr>
          <p:cNvPr id="4" name="Picture 4" descr="O:\профи\ВИРТУАЛЬНЫЕ ВЫСТАВКИ\201767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3535998" cy="5657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23928" y="404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И. Кунин. Римский-Корсаков. – Москва : Молодая гвардия, 1964. – 274 с.- (Жизнь замечательных людей)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628800"/>
            <a:ext cx="4824536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Книга посвящена великому русскому композитору, участнику  «Могучей кучки»,        Н. А. Римскому-Корсакову.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39952" y="271214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/>
            <a:r>
              <a:rPr lang="ru-RU" b="1" dirty="0" smtClean="0">
                <a:latin typeface="Corbel" pitchFamily="34" charset="0"/>
              </a:rPr>
              <a:t>Он был великим сказочником. </a:t>
            </a:r>
          </a:p>
          <a:p>
            <a:pPr indent="457200"/>
            <a:r>
              <a:rPr lang="ru-RU" b="1" dirty="0" smtClean="0">
                <a:latin typeface="Corbel" pitchFamily="34" charset="0"/>
              </a:rPr>
              <a:t>Не только потому, что умел музыкой пересказывать смешные или грустные сказки, создавать музыкальные былины и сказания, строить небывалые чертоги. </a:t>
            </a:r>
          </a:p>
          <a:p>
            <a:pPr indent="457200"/>
            <a:endParaRPr lang="ru-RU" b="1" dirty="0" smtClean="0">
              <a:latin typeface="Corbel" pitchFamily="34" charset="0"/>
            </a:endParaRPr>
          </a:p>
          <a:p>
            <a:pPr indent="457200"/>
            <a:r>
              <a:rPr lang="ru-RU" b="1" dirty="0" smtClean="0">
                <a:latin typeface="Corbel" pitchFamily="34" charset="0"/>
              </a:rPr>
              <a:t>Римский-Корсаков был сказочником, потому что в сказке видел целый мир народной выдумки, в старинном обряде – забытый смысл, в забытом поверье – красоту. Он был поэтом и живописцем в звуках.</a:t>
            </a:r>
          </a:p>
          <a:p>
            <a:pPr indent="457200"/>
            <a:r>
              <a:rPr lang="ru-RU" b="1" dirty="0" smtClean="0">
                <a:latin typeface="Corbel" pitchFamily="34" charset="0"/>
              </a:rPr>
              <a:t>                                            И. Кунин</a:t>
            </a:r>
            <a:endParaRPr lang="ru-RU" b="1" dirty="0">
              <a:latin typeface="Corbe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6093296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Книги из фонда Основного книгохранения   НБ ПГНИУ</a:t>
            </a:r>
            <a:endParaRPr lang="ru-RU" sz="1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solidFill>
            <a:srgbClr val="727242"/>
          </a:solidFill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pic>
        <p:nvPicPr>
          <p:cNvPr id="3074" name="Picture 2" descr="http://www.biblus.ru/pics/a/0/b/1005371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32656"/>
            <a:ext cx="2703386" cy="435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www.libex.ru/dimg/11e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47016">
            <a:off x="663114" y="1436257"/>
            <a:ext cx="3545927" cy="5403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184129" y="2054002"/>
            <a:ext cx="47525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 smtClean="0">
                <a:latin typeface="Corbel" pitchFamily="34" charset="0"/>
                <a:ea typeface="Verdana" pitchFamily="34" charset="0"/>
                <a:cs typeface="Verdana" pitchFamily="34" charset="0"/>
              </a:rPr>
              <a:t>Творчество Николая Андреевича Римского-Корсакова — живое олицетворение поэзии и самобытной красоты русского национального искусства. </a:t>
            </a:r>
          </a:p>
          <a:p>
            <a:pPr indent="457200"/>
            <a:endParaRPr lang="ru-RU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  <a:p>
            <a:pPr indent="457200"/>
            <a:r>
              <a:rPr lang="ru-RU" b="1" dirty="0" smtClean="0">
                <a:latin typeface="Corbel" pitchFamily="34" charset="0"/>
                <a:ea typeface="Verdana" pitchFamily="34" charset="0"/>
                <a:cs typeface="Verdana" pitchFamily="34" charset="0"/>
              </a:rPr>
              <a:t>Книга А. Соловцова  - капитальное монографическое исследование жизненного и творческого пути  великого композитора. </a:t>
            </a:r>
            <a:endParaRPr lang="ru-RU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260648"/>
            <a:ext cx="4824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Соловцов А. Николай Андреевич Римский-Корсаков : очерк жизни и творчества. – Москва : Музыка, 1984. – 399 с. : ил. – (Классики мировой музыкальной культуры).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40213" y="5642084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Книги из фонда Основного книгохранения   НБ ПГНИУ</a:t>
            </a:r>
            <a:endParaRPr lang="ru-RU" sz="1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solidFill>
            <a:srgbClr val="727242"/>
          </a:solidFill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88640"/>
            <a:ext cx="4896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Соловцов А. Николай Андреевич Римский-Корсаков : очерк жизни и творчества. – Москва : Музыка, 1984. – 399 с. : ил. – (Классики мировой музыкальной культуры).</a:t>
            </a:r>
            <a:endParaRPr lang="ru-RU" sz="1600" dirty="0"/>
          </a:p>
        </p:txBody>
      </p:sp>
      <p:pic>
        <p:nvPicPr>
          <p:cNvPr id="3074" name="Picture 2" descr="http://www.biblus.ru/pics/a/0/b/1005371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1834">
            <a:off x="311289" y="2167146"/>
            <a:ext cx="2703386" cy="435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www.libex.ru/dimg/11e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64000">
            <a:off x="790382" y="1331706"/>
            <a:ext cx="3495589" cy="5326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707904" y="1484784"/>
            <a:ext cx="5256584" cy="504753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СОДЕРЖАНИЕ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первая: Тихвин. В морском корпусе.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вторая: Балакирев. Морское плавание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третья: Снова среди друзей. Первые сочинения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четвертая: Первая опера. Путь к мастерству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пятая: Творческая зрелость 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шестая: Восьмидесятые годы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седьмая: Сочинения восьмидесятых годов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восьмая: Трудное время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девятая: «Ночь перед рождеством». «Садко»..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десятая: Римский-Корсаков и Мамонтовский театр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одиннадцатая: «Этюды».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двенадцатая: «Царская невеста». «Сказка о царе Салтане».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тринадцатая: На рубеже столетий.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четырнадцатая: «Кащей бессмертный».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пятнадцатая: «Сказание о невидимом граде Китеже».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шестнадцатая: Римский-Корсаков и консерватория.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Глава семнадцатая: Последние годы.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Заключение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Список литературы</a:t>
            </a:r>
          </a:p>
          <a:p>
            <a:pPr indent="457200"/>
            <a:r>
              <a:rPr lang="ru-RU" sz="1400" dirty="0" smtClean="0">
                <a:solidFill>
                  <a:schemeClr val="tx2">
                    <a:lumMod val="10000"/>
                  </a:schemeClr>
                </a:solidFill>
              </a:rPr>
              <a:t>Список имен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профи\ПРЕЗЕНТАЦИИ\artleo.com-5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7" y="0"/>
            <a:ext cx="9144000" cy="710140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339752" y="206084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b="1" dirty="0"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563959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 smtClean="0">
                <a:latin typeface="Cambria" pitchFamily="18" charset="0"/>
              </a:rPr>
              <a:t>Творчество Н. А. Римского-Корсакого</a:t>
            </a:r>
            <a:endParaRPr lang="ru-RU" sz="2400" dirty="0"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430" y="1628800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000" b="1" dirty="0" smtClean="0">
                <a:latin typeface="Corbel" pitchFamily="34" charset="0"/>
              </a:rPr>
              <a:t>Центральное место в наследии Римского-Корсакова составляют оперы - 15 работ, демонстрирующих разнообразие жанровых, стилистических, драматургических, композиционных решений композитора, тем не менее имеющих особенный почерк - при всём богатстве оркестровой составляющей главными являются мелодичные вокальные линии. </a:t>
            </a:r>
          </a:p>
          <a:p>
            <a:pPr indent="457200"/>
            <a:r>
              <a:rPr lang="ru-RU" sz="2000" b="1" dirty="0" smtClean="0">
                <a:latin typeface="Corbel" pitchFamily="34" charset="0"/>
              </a:rPr>
              <a:t>Два основных направления отличают творчество композитора: первое - русская история, второе - мир сказки и эпоса, за что он получил прозвище «сказочник». </a:t>
            </a:r>
          </a:p>
          <a:p>
            <a:pPr indent="457200"/>
            <a:r>
              <a:rPr lang="ru-RU" b="1" dirty="0" smtClean="0">
                <a:latin typeface="Book Antiqua" pitchFamily="18" charset="0"/>
              </a:rPr>
              <a:t/>
            </a:r>
            <a:br>
              <a:rPr lang="ru-RU" b="1" dirty="0" smtClean="0">
                <a:latin typeface="Book Antiqua" pitchFamily="18" charset="0"/>
              </a:rPr>
            </a:br>
            <a:endParaRPr lang="ru-RU" b="1" dirty="0">
              <a:latin typeface="Book Antiqua" pitchFamily="18" charset="0"/>
            </a:endParaRPr>
          </a:p>
        </p:txBody>
      </p:sp>
      <p:pic>
        <p:nvPicPr>
          <p:cNvPr id="6" name="Picture 2" descr="O:\профи\музыка россии1\Новгородская областная универсальная научная библиотека - Опера Римского-Корсакова «Садко»  история создания, либретто_files\sad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3023">
            <a:off x="2731950" y="4824246"/>
            <a:ext cx="5463316" cy="119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4397</TotalTime>
  <Words>2350</Words>
  <Application>Microsoft Office PowerPoint</Application>
  <PresentationFormat>Экран (4:3)</PresentationFormat>
  <Paragraphs>247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библиотека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рабочий</dc:creator>
  <cp:lastModifiedBy>User</cp:lastModifiedBy>
  <cp:revision>370</cp:revision>
  <dcterms:created xsi:type="dcterms:W3CDTF">2009-05-19T07:56:22Z</dcterms:created>
  <dcterms:modified xsi:type="dcterms:W3CDTF">2014-07-01T12:26:19Z</dcterms:modified>
</cp:coreProperties>
</file>