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89" r:id="rId2"/>
    <p:sldId id="290" r:id="rId3"/>
    <p:sldId id="256" r:id="rId4"/>
    <p:sldId id="263" r:id="rId5"/>
    <p:sldId id="265" r:id="rId6"/>
    <p:sldId id="266" r:id="rId7"/>
    <p:sldId id="267" r:id="rId8"/>
    <p:sldId id="268" r:id="rId9"/>
    <p:sldId id="269" r:id="rId10"/>
    <p:sldId id="270" r:id="rId11"/>
    <p:sldId id="273" r:id="rId12"/>
    <p:sldId id="274" r:id="rId13"/>
    <p:sldId id="275" r:id="rId14"/>
    <p:sldId id="276" r:id="rId15"/>
    <p:sldId id="277" r:id="rId16"/>
    <p:sldId id="262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</p:sldIdLst>
  <p:sldSz cx="9144000" cy="6858000" type="screen4x3"/>
  <p:notesSz cx="9144000" cy="6858000"/>
  <p:embeddedFontLst>
    <p:embeddedFont>
      <p:font typeface="Trebuchet MS" panose="020B0603020202020204" pitchFamily="34" charset="0"/>
      <p:regular r:id="rId29"/>
      <p:bold r:id="rId30"/>
      <p:italic r:id="rId31"/>
      <p:boldItalic r:id="rId32"/>
    </p:embeddedFont>
    <p:embeddedFont>
      <p:font typeface="Arial" panose="020B0604020202020204" pitchFamily="3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A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 varScale="1">
        <p:scale>
          <a:sx n="83" d="100"/>
          <a:sy n="83" d="100"/>
        </p:scale>
        <p:origin x="1474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CD84B-D9B5-4D2D-A8AE-3D0C3A4128EC}" type="datetimeFigureOut">
              <a:rPr lang="ru-RU" smtClean="0"/>
              <a:t>24.06.2021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2C6D-4860-44BD-BA07-B7665C238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155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937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243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755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580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329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415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635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496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141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606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550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546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772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671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215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063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424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473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736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415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412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32C6D-4860-44BD-BA07-B7665C2389D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812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2466" y="199466"/>
            <a:ext cx="6259067" cy="1246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3547" y="1576197"/>
            <a:ext cx="7956905" cy="2319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4" Type="http://schemas.openxmlformats.org/officeDocument/2006/relationships/hyperlink" Target="mailto:ivan.elsakov@mail.ru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4" Type="http://schemas.openxmlformats.org/officeDocument/2006/relationships/hyperlink" Target="mailto:ivan.elsakov@mail.ru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10" Type="http://schemas.openxmlformats.org/officeDocument/2006/relationships/image" Target="../media/image16.png"/><Relationship Id="rId4" Type="http://schemas.openxmlformats.org/officeDocument/2006/relationships/hyperlink" Target="mailto:ivan.elsakov@mail.ru" TargetMode="Externa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11" Type="http://schemas.openxmlformats.org/officeDocument/2006/relationships/image" Target="../media/image19.png"/><Relationship Id="rId5" Type="http://schemas.openxmlformats.org/officeDocument/2006/relationships/hyperlink" Target="mailto:chudinovy@yandex.ru" TargetMode="External"/><Relationship Id="rId10" Type="http://schemas.openxmlformats.org/officeDocument/2006/relationships/image" Target="../media/image18.jpg"/><Relationship Id="rId4" Type="http://schemas.openxmlformats.org/officeDocument/2006/relationships/hyperlink" Target="mailto:ivan.elsakov@mail.ru" TargetMode="External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10" Type="http://schemas.openxmlformats.org/officeDocument/2006/relationships/image" Target="../media/image21.png"/><Relationship Id="rId4" Type="http://schemas.openxmlformats.org/officeDocument/2006/relationships/hyperlink" Target="mailto:ivan.elsakov@mail.ru" TargetMode="External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4" Type="http://schemas.openxmlformats.org/officeDocument/2006/relationships/hyperlink" Target="mailto:ivan.elsakov@mail.ru" TargetMode="External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10" Type="http://schemas.openxmlformats.org/officeDocument/2006/relationships/image" Target="../media/image24.jpeg"/><Relationship Id="rId4" Type="http://schemas.openxmlformats.org/officeDocument/2006/relationships/hyperlink" Target="mailto:ivan.elsakov@mail.ru" TargetMode="External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4" Type="http://schemas.openxmlformats.org/officeDocument/2006/relationships/hyperlink" Target="mailto:ivan.elsakov@mail.ru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4" Type="http://schemas.openxmlformats.org/officeDocument/2006/relationships/hyperlink" Target="mailto:ivan.elsakov@mail.ru" TargetMode="External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10" Type="http://schemas.openxmlformats.org/officeDocument/2006/relationships/image" Target="../media/image30.png"/><Relationship Id="rId4" Type="http://schemas.openxmlformats.org/officeDocument/2006/relationships/hyperlink" Target="mailto:ivan.elsakov@mail.ru" TargetMode="Externa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4" Type="http://schemas.openxmlformats.org/officeDocument/2006/relationships/hyperlink" Target="mailto:ivan.elsakov@mail.ru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4" Type="http://schemas.openxmlformats.org/officeDocument/2006/relationships/hyperlink" Target="mailto:ivan.elsakov@mail.ru" TargetMode="External"/><Relationship Id="rId9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4" Type="http://schemas.openxmlformats.org/officeDocument/2006/relationships/hyperlink" Target="mailto:ivan.elsakov@mail.ru" TargetMode="External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4" Type="http://schemas.openxmlformats.org/officeDocument/2006/relationships/hyperlink" Target="mailto:ivan.elsakov@mail.ru" TargetMode="External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4" Type="http://schemas.openxmlformats.org/officeDocument/2006/relationships/hyperlink" Target="mailto:ivan.elsakov@mail.ru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4" Type="http://schemas.openxmlformats.org/officeDocument/2006/relationships/hyperlink" Target="mailto:ivan.elsakov@mail.ru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4" Type="http://schemas.openxmlformats.org/officeDocument/2006/relationships/hyperlink" Target="mailto:ivan.elsakov@mail.ru" TargetMode="External"/><Relationship Id="rId9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39.jpe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11" Type="http://schemas.openxmlformats.org/officeDocument/2006/relationships/image" Target="../media/image37.jpeg"/><Relationship Id="rId5" Type="http://schemas.openxmlformats.org/officeDocument/2006/relationships/hyperlink" Target="mailto:chudinovy@yandex.ru" TargetMode="External"/><Relationship Id="rId10" Type="http://schemas.openxmlformats.org/officeDocument/2006/relationships/image" Target="../media/image36.jpeg"/><Relationship Id="rId4" Type="http://schemas.openxmlformats.org/officeDocument/2006/relationships/hyperlink" Target="mailto:ivan.elsakov@mail.ru" TargetMode="External"/><Relationship Id="rId9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hyperlink" Target="mailto:ivan.elsakov@mail.ru" TargetMode="External"/><Relationship Id="rId7" Type="http://schemas.openxmlformats.org/officeDocument/2006/relationships/image" Target="../media/image1.jpg"/><Relationship Id="rId2" Type="http://schemas.openxmlformats.org/officeDocument/2006/relationships/hyperlink" Target="mailto:rusakovaleksandremedia@gmail.com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g"/><Relationship Id="rId11" Type="http://schemas.openxmlformats.org/officeDocument/2006/relationships/image" Target="../media/image6.jpg"/><Relationship Id="rId5" Type="http://schemas.openxmlformats.org/officeDocument/2006/relationships/hyperlink" Target="mailto:tronina_alisa@mail.ru" TargetMode="External"/><Relationship Id="rId10" Type="http://schemas.openxmlformats.org/officeDocument/2006/relationships/image" Target="../media/image5.jpg"/><Relationship Id="rId4" Type="http://schemas.openxmlformats.org/officeDocument/2006/relationships/hyperlink" Target="mailto:chudinovy@yandex.ru" TargetMode="External"/><Relationship Id="rId9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mailto:ivan.elsakov@mail.ru" TargetMode="External"/><Relationship Id="rId7" Type="http://schemas.openxmlformats.org/officeDocument/2006/relationships/image" Target="../media/image1.jpg"/><Relationship Id="rId2" Type="http://schemas.openxmlformats.org/officeDocument/2006/relationships/hyperlink" Target="mailto:rusakovaleksandremedia@gmail.com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g"/><Relationship Id="rId5" Type="http://schemas.openxmlformats.org/officeDocument/2006/relationships/hyperlink" Target="mailto:tronina_alisa@mail.ru" TargetMode="External"/><Relationship Id="rId4" Type="http://schemas.openxmlformats.org/officeDocument/2006/relationships/hyperlink" Target="mailto:chudinovy@yandex.ru" TargetMode="Externa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mailto:ivan.elsakov@mail.ru" TargetMode="External"/><Relationship Id="rId7" Type="http://schemas.openxmlformats.org/officeDocument/2006/relationships/image" Target="../media/image1.jpg"/><Relationship Id="rId2" Type="http://schemas.openxmlformats.org/officeDocument/2006/relationships/hyperlink" Target="mailto:rusakovaleksandremedia@gmail.com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g"/><Relationship Id="rId5" Type="http://schemas.openxmlformats.org/officeDocument/2006/relationships/hyperlink" Target="mailto:tronina_alisa@mail.ru" TargetMode="External"/><Relationship Id="rId4" Type="http://schemas.openxmlformats.org/officeDocument/2006/relationships/hyperlink" Target="mailto:chudinovy@yandex.ru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4" Type="http://schemas.openxmlformats.org/officeDocument/2006/relationships/hyperlink" Target="mailto:ivan.elsakov@mail.ru" TargetMode="External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10" Type="http://schemas.openxmlformats.org/officeDocument/2006/relationships/image" Target="../media/image12.jpeg"/><Relationship Id="rId4" Type="http://schemas.openxmlformats.org/officeDocument/2006/relationships/hyperlink" Target="mailto:ivan.elsakov@mail.ru" TargetMode="External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4" Type="http://schemas.openxmlformats.org/officeDocument/2006/relationships/hyperlink" Target="mailto:ivan.elsakov@mail.ru" TargetMode="External"/><Relationship Id="rId9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mailto:rusakovaleksandremedia@gmail.com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ronina_alisa@mail.ru" TargetMode="External"/><Relationship Id="rId5" Type="http://schemas.openxmlformats.org/officeDocument/2006/relationships/hyperlink" Target="mailto:chudinovy@yandex.ru" TargetMode="External"/><Relationship Id="rId4" Type="http://schemas.openxmlformats.org/officeDocument/2006/relationships/hyperlink" Target="mailto:ivan.elsakov@mail.ru" TargetMode="External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62787" y="2534777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err="1" smtClean="0">
                <a:solidFill>
                  <a:srgbClr val="44A949"/>
                </a:solidFill>
                <a:latin typeface="Trebuchet MS" panose="020B0603020202020204" pitchFamily="34" charset="0"/>
              </a:rPr>
              <a:t>Экоактивизм</a:t>
            </a:r>
            <a:r>
              <a:rPr lang="ru-RU" sz="48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 в вузе как способ локальных изменений</a:t>
            </a:r>
            <a:endParaRPr lang="ru-RU" sz="4800" b="1" dirty="0">
              <a:solidFill>
                <a:srgbClr val="44A949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86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899" y="118904"/>
            <a:ext cx="6768301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smtClean="0">
                <a:solidFill>
                  <a:srgbClr val="FFFFFF"/>
                </a:solidFill>
              </a:rPr>
              <a:t>Направления </a:t>
            </a:r>
            <a:r>
              <a:rPr lang="ru-RU" spc="210" dirty="0" err="1" smtClean="0">
                <a:solidFill>
                  <a:srgbClr val="FFFFFF"/>
                </a:solidFill>
              </a:rPr>
              <a:t>Экосовета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03553" y="2598241"/>
            <a:ext cx="69235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Редакция</a:t>
            </a:r>
          </a:p>
          <a:p>
            <a:r>
              <a:rPr lang="ru-RU" sz="3600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РСО</a:t>
            </a:r>
            <a:endParaRPr lang="ru-RU" sz="3600" dirty="0">
              <a:solidFill>
                <a:srgbClr val="44A949"/>
              </a:solidFill>
              <a:latin typeface="Trebuchet MS" panose="020B0603020202020204" pitchFamily="34" charset="0"/>
            </a:endParaRPr>
          </a:p>
          <a:p>
            <a:r>
              <a:rPr lang="ru-RU" sz="3600" dirty="0" err="1" smtClean="0">
                <a:solidFill>
                  <a:srgbClr val="44A949"/>
                </a:solidFill>
                <a:latin typeface="Trebuchet MS" panose="020B0603020202020204" pitchFamily="34" charset="0"/>
              </a:rPr>
              <a:t>Экоменеджмент</a:t>
            </a:r>
            <a:endParaRPr lang="ru-RU" sz="3600" dirty="0" smtClean="0">
              <a:solidFill>
                <a:srgbClr val="44A949"/>
              </a:solidFill>
              <a:latin typeface="Trebuchet MS" panose="020B0603020202020204" pitchFamily="34" charset="0"/>
            </a:endParaRPr>
          </a:p>
          <a:p>
            <a:r>
              <a:rPr lang="ru-RU" sz="3600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Мобильное приложение</a:t>
            </a:r>
          </a:p>
          <a:p>
            <a:r>
              <a:rPr lang="ru-RU" sz="3600" dirty="0" err="1" smtClean="0">
                <a:solidFill>
                  <a:srgbClr val="44A949"/>
                </a:solidFill>
                <a:latin typeface="Trebuchet MS" panose="020B0603020202020204" pitchFamily="34" charset="0"/>
              </a:rPr>
              <a:t>Экоивенты</a:t>
            </a:r>
            <a:endParaRPr lang="ru-RU" sz="3600" dirty="0" smtClean="0">
              <a:solidFill>
                <a:srgbClr val="44A949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8944" y="1828800"/>
            <a:ext cx="27310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err="1" smtClean="0">
                <a:solidFill>
                  <a:srgbClr val="44A949"/>
                </a:solidFill>
                <a:latin typeface="Trebuchet MS" panose="020B0603020202020204" pitchFamily="34" charset="0"/>
              </a:rPr>
              <a:t>Экосовет</a:t>
            </a:r>
            <a:endParaRPr lang="ru-RU" sz="4400" b="1" dirty="0" smtClean="0">
              <a:solidFill>
                <a:srgbClr val="44A949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58544" y="2514600"/>
            <a:ext cx="0" cy="2580600"/>
          </a:xfrm>
          <a:prstGeom prst="line">
            <a:avLst/>
          </a:prstGeom>
          <a:ln w="38100">
            <a:solidFill>
              <a:srgbClr val="44A949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1158544" y="2903196"/>
            <a:ext cx="445009" cy="2"/>
          </a:xfrm>
          <a:prstGeom prst="line">
            <a:avLst/>
          </a:prstGeom>
          <a:ln w="38100" cap="flat" cmpd="sng" algn="ctr">
            <a:solidFill>
              <a:srgbClr val="44A949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1169948" y="3426863"/>
            <a:ext cx="445009" cy="2"/>
          </a:xfrm>
          <a:prstGeom prst="line">
            <a:avLst/>
          </a:prstGeom>
          <a:ln w="38100" cap="flat" cmpd="sng" algn="ctr">
            <a:solidFill>
              <a:srgbClr val="44A949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1150901" y="4041641"/>
            <a:ext cx="445009" cy="2"/>
          </a:xfrm>
          <a:prstGeom prst="line">
            <a:avLst/>
          </a:prstGeom>
          <a:ln w="38100" cap="flat" cmpd="sng" algn="ctr">
            <a:solidFill>
              <a:srgbClr val="44A949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1147141" y="4561960"/>
            <a:ext cx="445009" cy="2"/>
          </a:xfrm>
          <a:prstGeom prst="line">
            <a:avLst/>
          </a:prstGeom>
          <a:ln w="38100" cap="flat" cmpd="sng" algn="ctr">
            <a:solidFill>
              <a:srgbClr val="44A949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1143259" y="5095200"/>
            <a:ext cx="445009" cy="2"/>
          </a:xfrm>
          <a:prstGeom prst="line">
            <a:avLst/>
          </a:prstGeom>
          <a:ln w="38100" cap="flat" cmpd="sng" algn="ctr">
            <a:solidFill>
              <a:srgbClr val="44A949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79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899" y="118904"/>
            <a:ext cx="628967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smtClean="0">
                <a:solidFill>
                  <a:srgbClr val="FFFFFF"/>
                </a:solidFill>
              </a:rPr>
              <a:t>Редакция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1390" y="1370158"/>
            <a:ext cx="38163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Цель отделения: </a:t>
            </a:r>
            <a:r>
              <a:rPr lang="ru-RU" sz="2000" dirty="0" smtClean="0">
                <a:latin typeface="Trebuchet MS" panose="020B0603020202020204" pitchFamily="34" charset="0"/>
              </a:rPr>
              <a:t>заниматься </a:t>
            </a:r>
            <a:r>
              <a:rPr lang="ru-RU" sz="2000" dirty="0" err="1" smtClean="0">
                <a:latin typeface="Trebuchet MS" panose="020B0603020202020204" pitchFamily="34" charset="0"/>
              </a:rPr>
              <a:t>экопросвещением</a:t>
            </a:r>
            <a:r>
              <a:rPr lang="ru-RU" sz="2000" dirty="0" smtClean="0">
                <a:latin typeface="Trebuchet MS" panose="020B0603020202020204" pitchFamily="34" charset="0"/>
              </a:rPr>
              <a:t> людей </a:t>
            </a:r>
          </a:p>
          <a:p>
            <a:r>
              <a:rPr lang="ru-RU" sz="2000" dirty="0" smtClean="0">
                <a:latin typeface="Trebuchet MS" panose="020B0603020202020204" pitchFamily="34" charset="0"/>
              </a:rPr>
              <a:t>и распространением информации о деятельности </a:t>
            </a:r>
            <a:r>
              <a:rPr lang="ru-RU" sz="2000" dirty="0" err="1" smtClean="0">
                <a:latin typeface="Trebuchet MS" panose="020B0603020202020204" pitchFamily="34" charset="0"/>
              </a:rPr>
              <a:t>Экосовета</a:t>
            </a:r>
            <a:r>
              <a:rPr lang="ru-RU" sz="2000" dirty="0" smtClean="0"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9839" y="1370158"/>
            <a:ext cx="4752092" cy="368310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153789" y="5192886"/>
            <a:ext cx="3618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798 подписчиков</a:t>
            </a:r>
            <a:endParaRPr lang="ru-RU" sz="3200" dirty="0" smtClean="0"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1390" y="3085153"/>
            <a:ext cx="38163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Основные темы:</a:t>
            </a:r>
          </a:p>
          <a:p>
            <a:pPr marL="342900" indent="-342900">
              <a:buClr>
                <a:srgbClr val="44A949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rebuchet MS" panose="020B0603020202020204" pitchFamily="34" charset="0"/>
              </a:rPr>
              <a:t>новости об </a:t>
            </a:r>
            <a:r>
              <a:rPr lang="ru-RU" sz="2000" dirty="0" err="1" smtClean="0">
                <a:latin typeface="Trebuchet MS" panose="020B0603020202020204" pitchFamily="34" charset="0"/>
              </a:rPr>
              <a:t>экособытиях</a:t>
            </a:r>
            <a:r>
              <a:rPr lang="ru-RU" sz="2000" dirty="0" smtClean="0">
                <a:latin typeface="Trebuchet MS" panose="020B0603020202020204" pitchFamily="34" charset="0"/>
              </a:rPr>
              <a:t> города Перми;</a:t>
            </a:r>
          </a:p>
          <a:p>
            <a:pPr marL="342900" indent="-342900">
              <a:buClr>
                <a:srgbClr val="44A949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rebuchet MS" panose="020B0603020202020204" pitchFamily="34" charset="0"/>
              </a:rPr>
              <a:t>полезные материалы, посвященные </a:t>
            </a:r>
            <a:r>
              <a:rPr lang="ru-RU" sz="2000" dirty="0" err="1" smtClean="0">
                <a:latin typeface="Trebuchet MS" panose="020B0603020202020204" pitchFamily="34" charset="0"/>
              </a:rPr>
              <a:t>экологичному</a:t>
            </a:r>
            <a:r>
              <a:rPr lang="ru-RU" sz="2000" dirty="0" smtClean="0">
                <a:latin typeface="Trebuchet MS" panose="020B0603020202020204" pitchFamily="34" charset="0"/>
              </a:rPr>
              <a:t> образу жизни.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278016"/>
            <a:ext cx="1295400" cy="12954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71600" y="5361795"/>
            <a:ext cx="2178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rebuchet MS" panose="020B0603020202020204" pitchFamily="34" charset="0"/>
              </a:rPr>
              <a:t>Группа «Экологический </a:t>
            </a:r>
          </a:p>
          <a:p>
            <a:r>
              <a:rPr lang="ru-RU" sz="1400" dirty="0" smtClean="0">
                <a:latin typeface="Trebuchet MS" panose="020B0603020202020204" pitchFamily="34" charset="0"/>
              </a:rPr>
              <a:t>совет ПГНИУ»</a:t>
            </a:r>
          </a:p>
        </p:txBody>
      </p:sp>
    </p:spTree>
    <p:extLst>
      <p:ext uri="{BB962C8B-B14F-4D97-AF65-F5344CB8AC3E}">
        <p14:creationId xmlns:p14="http://schemas.microsoft.com/office/powerpoint/2010/main" val="321896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900" y="118904"/>
            <a:ext cx="3384556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smtClean="0">
                <a:solidFill>
                  <a:srgbClr val="FFFFFF"/>
                </a:solidFill>
              </a:rPr>
              <a:t>РСО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1390" y="1370158"/>
            <a:ext cx="3962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Цель отделения: </a:t>
            </a:r>
            <a:r>
              <a:rPr lang="ru-RU" sz="2000" dirty="0" smtClean="0">
                <a:latin typeface="Trebuchet MS" panose="020B0603020202020204" pitchFamily="34" charset="0"/>
              </a:rPr>
              <a:t>Улучшение качества сортировки вторсырья в кампусе университета.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0800" y="3252495"/>
            <a:ext cx="419925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В ПГНИУ есть контейнеры:</a:t>
            </a:r>
          </a:p>
          <a:p>
            <a:pPr marL="342900" indent="-342900">
              <a:buClr>
                <a:srgbClr val="44A949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rebuchet MS" panose="020B0603020202020204" pitchFamily="34" charset="0"/>
              </a:rPr>
              <a:t>9 для макулатуры</a:t>
            </a:r>
          </a:p>
          <a:p>
            <a:pPr marL="342900" indent="-342900">
              <a:buClr>
                <a:srgbClr val="44A949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rebuchet MS" panose="020B0603020202020204" pitchFamily="34" charset="0"/>
              </a:rPr>
              <a:t>1 для пластика и стекла</a:t>
            </a:r>
          </a:p>
          <a:p>
            <a:pPr marL="342900" indent="-342900">
              <a:buClr>
                <a:srgbClr val="44A949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rebuchet MS" panose="020B0603020202020204" pitchFamily="34" charset="0"/>
              </a:rPr>
              <a:t>2 для пластика</a:t>
            </a:r>
          </a:p>
          <a:p>
            <a:pPr marL="342900" indent="-342900">
              <a:buClr>
                <a:srgbClr val="44A949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rebuchet MS" panose="020B0603020202020204" pitchFamily="34" charset="0"/>
              </a:rPr>
              <a:t>1 для пластика и алюминия</a:t>
            </a:r>
          </a:p>
        </p:txBody>
      </p:sp>
      <p:pic>
        <p:nvPicPr>
          <p:cNvPr id="12290" name="Picture 2" descr="https://sun9-49.userapi.com/impg/kfou0RWLYBSNF6t3VRhTSpYlwepZEEb3IWx3bg/S8F2VMplVAY.jpg?size=2560x1707&amp;quality=96&amp;sign=c2cb5b6da5462fe3566207ca0f09df5f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15" y="3671175"/>
            <a:ext cx="3657333" cy="2438698"/>
          </a:xfrm>
          <a:prstGeom prst="rect">
            <a:avLst/>
          </a:prstGeom>
          <a:noFill/>
          <a:ln w="38100">
            <a:solidFill>
              <a:srgbClr val="44A94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ject 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56715" y="1143019"/>
            <a:ext cx="3840525" cy="2209799"/>
          </a:xfrm>
          <a:prstGeom prst="rect">
            <a:avLst/>
          </a:prstGeom>
          <a:ln w="38100">
            <a:solidFill>
              <a:srgbClr val="44A949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682" y="5134832"/>
            <a:ext cx="1440077" cy="145438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20551" y="5256206"/>
            <a:ext cx="31997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rebuchet MS" panose="020B0603020202020204" pitchFamily="34" charset="0"/>
              </a:rPr>
              <a:t>Карта с отображением контейнеров в ПГНИУ</a:t>
            </a:r>
          </a:p>
        </p:txBody>
      </p:sp>
    </p:spTree>
    <p:extLst>
      <p:ext uri="{BB962C8B-B14F-4D97-AF65-F5344CB8AC3E}">
        <p14:creationId xmlns:p14="http://schemas.microsoft.com/office/powerpoint/2010/main" val="237314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900" y="118904"/>
            <a:ext cx="4554382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err="1" smtClean="0">
                <a:solidFill>
                  <a:srgbClr val="FFFFFF"/>
                </a:solidFill>
              </a:rPr>
              <a:t>Экоменеджмент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1390" y="1115745"/>
            <a:ext cx="39623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Цель отделения: </a:t>
            </a:r>
            <a:r>
              <a:rPr lang="ru-RU" sz="2000" dirty="0" smtClean="0">
                <a:latin typeface="Trebuchet MS" panose="020B0603020202020204" pitchFamily="34" charset="0"/>
              </a:rPr>
              <a:t>сделать мероприятия в городе </a:t>
            </a:r>
            <a:r>
              <a:rPr lang="ru-RU" sz="2000" dirty="0" err="1" smtClean="0">
                <a:latin typeface="Trebuchet MS" panose="020B0603020202020204" pitchFamily="34" charset="0"/>
              </a:rPr>
              <a:t>экологичнее</a:t>
            </a:r>
            <a:r>
              <a:rPr lang="ru-RU" sz="2000" dirty="0" smtClean="0">
                <a:latin typeface="Trebuchet MS" panose="020B0603020202020204" pitchFamily="34" charset="0"/>
              </a:rPr>
              <a:t>, в результате уменьшения образования большого количества отходов после них.</a:t>
            </a:r>
            <a:endParaRPr lang="ru-RU" sz="2000" dirty="0"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1891" y="3091283"/>
            <a:ext cx="42739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44A949"/>
                </a:solidFill>
                <a:latin typeface="Trebuchet MS" panose="020B0603020202020204" pitchFamily="34" charset="0"/>
              </a:rPr>
              <a:t>Экосовет</a:t>
            </a:r>
            <a:r>
              <a:rPr lang="ru-RU" sz="20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 предлагает:</a:t>
            </a:r>
          </a:p>
          <a:p>
            <a:pPr marL="342900" indent="-342900">
              <a:buClr>
                <a:srgbClr val="44A949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rebuchet MS" panose="020B0603020202020204" pitchFamily="34" charset="0"/>
              </a:rPr>
              <a:t>консультацию по проведению ресурсосберегающего мероприятия;</a:t>
            </a:r>
          </a:p>
          <a:p>
            <a:pPr marL="342900" indent="-342900">
              <a:buClr>
                <a:srgbClr val="44A949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rebuchet MS" panose="020B0603020202020204" pitchFamily="34" charset="0"/>
              </a:rPr>
              <a:t>инвентарь для сокращения количества мусора и его сортировки.</a:t>
            </a:r>
          </a:p>
        </p:txBody>
      </p:sp>
      <p:pic>
        <p:nvPicPr>
          <p:cNvPr id="13314" name="Picture 2" descr="https://sun9-22.userapi.com/impg/hCApKrAHx6uonv1YjoFUoFh3XmXwubNKi03Y4A/nHMejMI4jds.jpg?size=604x604&amp;quality=96&amp;sign=3d34a8e680fe39d7834255c4ad1ae359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13841"/>
            <a:ext cx="4312883" cy="431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95800" y="5244227"/>
            <a:ext cx="4312883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891" y="5308660"/>
            <a:ext cx="1339035" cy="13271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386123" y="5418948"/>
            <a:ext cx="31997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rebuchet MS" panose="020B0603020202020204" pitchFamily="34" charset="0"/>
              </a:rPr>
              <a:t>Подать заявку на </a:t>
            </a:r>
            <a:r>
              <a:rPr lang="ru-RU" sz="1400" dirty="0" err="1" smtClean="0">
                <a:latin typeface="Trebuchet MS" panose="020B0603020202020204" pitchFamily="34" charset="0"/>
              </a:rPr>
              <a:t>экоменеджмент</a:t>
            </a:r>
            <a:endParaRPr lang="ru-RU" sz="1400" dirty="0" smtClean="0">
              <a:latin typeface="Trebuchet MS" panose="020B0603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13493" y="5332032"/>
            <a:ext cx="4414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Услугой воспользовались 10 раз</a:t>
            </a:r>
            <a:endParaRPr lang="ru-RU" sz="2400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15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900" y="118904"/>
            <a:ext cx="66921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smtClean="0">
                <a:solidFill>
                  <a:srgbClr val="FFFFFF"/>
                </a:solidFill>
              </a:rPr>
              <a:t>Мобильное приложение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1390" y="1233196"/>
            <a:ext cx="39623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Цель отделения: </a:t>
            </a:r>
            <a:r>
              <a:rPr lang="ru-RU" sz="2000" dirty="0">
                <a:latin typeface="Trebuchet MS" panose="020B0603020202020204" pitchFamily="34" charset="0"/>
              </a:rPr>
              <a:t>повысить образованность населения города Перми в теме </a:t>
            </a:r>
            <a:r>
              <a:rPr lang="ru-RU" sz="2000" dirty="0" smtClean="0">
                <a:latin typeface="Trebuchet MS" panose="020B0603020202020204" pitchFamily="34" charset="0"/>
              </a:rPr>
              <a:t>сортировки </a:t>
            </a:r>
            <a:r>
              <a:rPr lang="ru-RU" sz="2000" dirty="0">
                <a:latin typeface="Trebuchet MS" panose="020B0603020202020204" pitchFamily="34" charset="0"/>
              </a:rPr>
              <a:t>вторсырья и </a:t>
            </a:r>
            <a:r>
              <a:rPr lang="ru-RU" sz="2000" dirty="0" smtClean="0">
                <a:latin typeface="Trebuchet MS" panose="020B0603020202020204" pitchFamily="34" charset="0"/>
              </a:rPr>
              <a:t>оповещение </a:t>
            </a:r>
            <a:r>
              <a:rPr lang="ru-RU" sz="2000" dirty="0">
                <a:latin typeface="Trebuchet MS" panose="020B0603020202020204" pitchFamily="34" charset="0"/>
              </a:rPr>
              <a:t>о возможных способах его сдачи</a:t>
            </a:r>
            <a:r>
              <a:rPr lang="ru-RU" sz="2000" dirty="0" smtClean="0">
                <a:latin typeface="Trebuchet MS" panose="020B0603020202020204" pitchFamily="34" charset="0"/>
              </a:rPr>
              <a:t>.</a:t>
            </a:r>
            <a:endParaRPr lang="ru-RU" sz="2000" dirty="0"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1891" y="3311827"/>
            <a:ext cx="42739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Функционал в приложении:</a:t>
            </a:r>
          </a:p>
          <a:p>
            <a:pPr marL="342900" indent="-342900">
              <a:buClr>
                <a:srgbClr val="44A94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latin typeface="Trebuchet MS" panose="020B0603020202020204" pitchFamily="34" charset="0"/>
              </a:rPr>
              <a:t>обучающая </a:t>
            </a:r>
            <a:r>
              <a:rPr lang="ru-RU" sz="2000" dirty="0" smtClean="0">
                <a:latin typeface="Trebuchet MS" panose="020B0603020202020204" pitchFamily="34" charset="0"/>
              </a:rPr>
              <a:t>программа</a:t>
            </a:r>
            <a:endParaRPr lang="ru-RU" sz="2000" dirty="0">
              <a:latin typeface="Trebuchet MS" panose="020B0603020202020204" pitchFamily="34" charset="0"/>
            </a:endParaRPr>
          </a:p>
          <a:p>
            <a:pPr marL="342900" indent="-342900">
              <a:buClr>
                <a:srgbClr val="44A94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latin typeface="Trebuchet MS" panose="020B0603020202020204" pitchFamily="34" charset="0"/>
              </a:rPr>
              <a:t>карта с </a:t>
            </a:r>
            <a:r>
              <a:rPr lang="ru-RU" sz="2000" dirty="0" smtClean="0">
                <a:latin typeface="Trebuchet MS" panose="020B0603020202020204" pitchFamily="34" charset="0"/>
              </a:rPr>
              <a:t>пунктами</a:t>
            </a:r>
          </a:p>
          <a:p>
            <a:pPr marL="342900" indent="-342900">
              <a:buClr>
                <a:srgbClr val="44A949"/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rebuchet MS" panose="020B0603020202020204" pitchFamily="34" charset="0"/>
              </a:rPr>
              <a:t>памятка </a:t>
            </a:r>
            <a:r>
              <a:rPr lang="ru-RU" sz="2000" dirty="0">
                <a:latin typeface="Trebuchet MS" panose="020B0603020202020204" pitchFamily="34" charset="0"/>
              </a:rPr>
              <a:t>по </a:t>
            </a:r>
            <a:r>
              <a:rPr lang="ru-RU" sz="2000" dirty="0" smtClean="0">
                <a:latin typeface="Trebuchet MS" panose="020B0603020202020204" pitchFamily="34" charset="0"/>
              </a:rPr>
              <a:t>маркировкам</a:t>
            </a:r>
            <a:endParaRPr lang="ru-RU" sz="2000" dirty="0">
              <a:latin typeface="Trebuchet MS" panose="020B0603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6626" y="4858531"/>
            <a:ext cx="45381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Ведется работа </a:t>
            </a:r>
            <a:r>
              <a:rPr lang="ru-RU" sz="2400" b="1" dirty="0">
                <a:solidFill>
                  <a:srgbClr val="44A949"/>
                </a:solidFill>
                <a:latin typeface="Trebuchet MS" panose="020B0603020202020204" pitchFamily="34" charset="0"/>
              </a:rPr>
              <a:t>над дизайном </a:t>
            </a:r>
            <a:r>
              <a:rPr lang="ru-RU" sz="24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и </a:t>
            </a:r>
            <a:r>
              <a:rPr lang="ru-RU" sz="2400" b="1" dirty="0">
                <a:solidFill>
                  <a:srgbClr val="44A949"/>
                </a:solidFill>
                <a:latin typeface="Trebuchet MS" panose="020B0603020202020204" pitchFamily="34" charset="0"/>
              </a:rPr>
              <a:t>съемке </a:t>
            </a:r>
            <a:r>
              <a:rPr lang="ru-RU" sz="2400" b="1" dirty="0" err="1">
                <a:solidFill>
                  <a:srgbClr val="44A949"/>
                </a:solidFill>
                <a:latin typeface="Trebuchet MS" panose="020B0603020202020204" pitchFamily="34" charset="0"/>
              </a:rPr>
              <a:t>видеоуроков</a:t>
            </a:r>
            <a:r>
              <a:rPr lang="ru-RU" sz="2400" b="1" dirty="0">
                <a:solidFill>
                  <a:srgbClr val="44A949"/>
                </a:solidFill>
                <a:latin typeface="Trebuchet MS" panose="020B0603020202020204" pitchFamily="34" charset="0"/>
              </a:rPr>
              <a:t> </a:t>
            </a:r>
            <a:r>
              <a:rPr lang="ru-RU" sz="24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для </a:t>
            </a:r>
            <a:r>
              <a:rPr lang="ru-RU" sz="2400" b="1" dirty="0">
                <a:solidFill>
                  <a:srgbClr val="44A949"/>
                </a:solidFill>
                <a:latin typeface="Trebuchet MS" panose="020B0603020202020204" pitchFamily="34" charset="0"/>
              </a:rPr>
              <a:t>обучающей программы.</a:t>
            </a:r>
            <a:endParaRPr lang="ru-RU" sz="2400" dirty="0" smtClean="0">
              <a:latin typeface="Trebuchet MS" panose="020B0603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04" y="1101686"/>
            <a:ext cx="4148406" cy="44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0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900" y="118904"/>
            <a:ext cx="35679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err="1" smtClean="0">
                <a:solidFill>
                  <a:srgbClr val="FFFFFF"/>
                </a:solidFill>
              </a:rPr>
              <a:t>Экоивенты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1390" y="1233196"/>
            <a:ext cx="45633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Цель отделения: </a:t>
            </a:r>
            <a:r>
              <a:rPr lang="ru-RU" sz="2000" dirty="0">
                <a:latin typeface="Trebuchet MS" panose="020B0603020202020204" pitchFamily="34" charset="0"/>
              </a:rPr>
              <a:t>популяризация экологического образа жизни через </a:t>
            </a:r>
            <a:r>
              <a:rPr lang="ru-RU" sz="2000" dirty="0" smtClean="0">
                <a:latin typeface="Trebuchet MS" panose="020B0603020202020204" pitchFamily="34" charset="0"/>
              </a:rPr>
              <a:t>проведение </a:t>
            </a:r>
            <a:r>
              <a:rPr lang="ru-RU" sz="2000" dirty="0">
                <a:latin typeface="Trebuchet MS" panose="020B0603020202020204" pitchFamily="34" charset="0"/>
              </a:rPr>
              <a:t>мероприятий.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1891" y="2478591"/>
            <a:ext cx="42739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Главные достижения:</a:t>
            </a:r>
          </a:p>
          <a:p>
            <a:pPr marL="342900" indent="-342900">
              <a:buClr>
                <a:srgbClr val="44A94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latin typeface="Trebuchet MS" panose="020B0603020202020204" pitchFamily="34" charset="0"/>
              </a:rPr>
              <a:t>5 мероприятий </a:t>
            </a:r>
            <a:r>
              <a:rPr lang="ru-RU" sz="2000" dirty="0" smtClean="0">
                <a:latin typeface="Trebuchet MS" panose="020B0603020202020204" pitchFamily="34" charset="0"/>
              </a:rPr>
              <a:t>формата «</a:t>
            </a:r>
            <a:r>
              <a:rPr lang="ru-RU" sz="2000" dirty="0" err="1" smtClean="0">
                <a:latin typeface="Trebuchet MS" panose="020B0603020202020204" pitchFamily="34" charset="0"/>
              </a:rPr>
              <a:t>Экодвор</a:t>
            </a:r>
            <a:r>
              <a:rPr lang="ru-RU" sz="2000" dirty="0">
                <a:latin typeface="Trebuchet MS" panose="020B0603020202020204" pitchFamily="34" charset="0"/>
              </a:rPr>
              <a:t>»</a:t>
            </a:r>
          </a:p>
          <a:p>
            <a:pPr marL="342900" indent="-342900">
              <a:buClr>
                <a:srgbClr val="44A94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latin typeface="Trebuchet MS" panose="020B0603020202020204" pitchFamily="34" charset="0"/>
              </a:rPr>
              <a:t>10 </a:t>
            </a:r>
            <a:r>
              <a:rPr lang="ru-RU" sz="2000" dirty="0" smtClean="0">
                <a:latin typeface="Trebuchet MS" panose="020B0603020202020204" pitchFamily="34" charset="0"/>
              </a:rPr>
              <a:t>мероприятий экологического </a:t>
            </a:r>
            <a:r>
              <a:rPr lang="ru-RU" sz="2000" dirty="0">
                <a:latin typeface="Trebuchet MS" panose="020B0603020202020204" pitchFamily="34" charset="0"/>
              </a:rPr>
              <a:t>просвещения</a:t>
            </a:r>
          </a:p>
          <a:p>
            <a:pPr marL="342900" indent="-342900">
              <a:buClr>
                <a:srgbClr val="44A949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latin typeface="Trebuchet MS" panose="020B0603020202020204" pitchFamily="34" charset="0"/>
              </a:rPr>
              <a:t>7 </a:t>
            </a:r>
            <a:r>
              <a:rPr lang="ru-RU" sz="2000" dirty="0" smtClean="0">
                <a:latin typeface="Trebuchet MS" panose="020B0603020202020204" pitchFamily="34" charset="0"/>
              </a:rPr>
              <a:t>организаций-партнеров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16626" y="4858531"/>
            <a:ext cx="4538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На данный момент мероприятия не проводятся из-за ограничений пандемии </a:t>
            </a:r>
            <a:endParaRPr lang="ru-RU" sz="24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026" name="Picture 2" descr="https://sun9-70.userapi.com/impg/WdQUNWvGHOqT_ug3U1bxKbCmEwG6jPhhdaN8pA/b9SiqMQ6fFo.jpg?size=2560x1707&amp;quality=96&amp;sign=5a7005b63b6f2676573a12302763fca3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26" y="1060450"/>
            <a:ext cx="3552130" cy="2368549"/>
          </a:xfrm>
          <a:prstGeom prst="rect">
            <a:avLst/>
          </a:prstGeom>
          <a:noFill/>
          <a:ln w="38100">
            <a:solidFill>
              <a:srgbClr val="44A94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63.userapi.com/impg/q-TraCmdoAI3MkXQH-KANDMNKW74lDWtkfMJTA/GTbRjjTe1YY.jpg?size=2560x1707&amp;quality=96&amp;sign=af83450cf8de174a49197669ef3b019f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24" y="3657600"/>
            <a:ext cx="3604503" cy="2403472"/>
          </a:xfrm>
          <a:prstGeom prst="rect">
            <a:avLst/>
          </a:prstGeom>
          <a:noFill/>
          <a:ln w="38100">
            <a:solidFill>
              <a:srgbClr val="44A94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33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10"/>
              </a:spcBef>
            </a:pPr>
            <a:r>
              <a:rPr spc="170" dirty="0"/>
              <a:t>Членство</a:t>
            </a:r>
            <a:r>
              <a:rPr spc="-15" dirty="0"/>
              <a:t> </a:t>
            </a:r>
            <a:r>
              <a:rPr spc="100" dirty="0"/>
              <a:t>в</a:t>
            </a:r>
            <a:r>
              <a:rPr spc="-25" dirty="0"/>
              <a:t> </a:t>
            </a:r>
            <a:r>
              <a:rPr spc="170" dirty="0"/>
              <a:t>Ассоциации</a:t>
            </a:r>
          </a:p>
          <a:p>
            <a:pPr marL="2540" algn="ctr">
              <a:lnSpc>
                <a:spcPct val="100000"/>
              </a:lnSpc>
            </a:pPr>
            <a:r>
              <a:rPr spc="120" dirty="0"/>
              <a:t>«зелёных»</a:t>
            </a:r>
            <a:r>
              <a:rPr spc="-50" dirty="0"/>
              <a:t> </a:t>
            </a:r>
            <a:r>
              <a:rPr spc="145" dirty="0"/>
              <a:t>вузов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1399" y="1923159"/>
            <a:ext cx="8455356" cy="716222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065" marR="5080">
              <a:lnSpc>
                <a:spcPts val="2590"/>
              </a:lnSpc>
              <a:tabLst>
                <a:tab pos="356870" algn="l"/>
                <a:tab pos="357505" algn="l"/>
              </a:tabLst>
            </a:pPr>
            <a:r>
              <a:rPr sz="2400" spc="-5" dirty="0" err="1" smtClean="0">
                <a:latin typeface="Trebuchet MS" panose="020B0603020202020204" pitchFamily="34" charset="0"/>
                <a:cs typeface="Arial"/>
              </a:rPr>
              <a:t>Осенью</a:t>
            </a:r>
            <a:r>
              <a:rPr sz="2400" spc="-5" dirty="0" smtClean="0">
                <a:latin typeface="Trebuchet MS" panose="020B0603020202020204" pitchFamily="34" charset="0"/>
                <a:cs typeface="Arial"/>
              </a:rPr>
              <a:t> </a:t>
            </a:r>
            <a:r>
              <a:rPr sz="2400" dirty="0" smtClean="0">
                <a:latin typeface="Trebuchet MS" panose="020B0603020202020204" pitchFamily="34" charset="0"/>
                <a:cs typeface="Arial"/>
              </a:rPr>
              <a:t>2019 </a:t>
            </a:r>
            <a:r>
              <a:rPr sz="2400" spc="-30" dirty="0" err="1" smtClean="0">
                <a:latin typeface="Trebuchet MS" panose="020B0603020202020204" pitchFamily="34" charset="0"/>
                <a:cs typeface="Arial"/>
              </a:rPr>
              <a:t>года</a:t>
            </a:r>
            <a:r>
              <a:rPr sz="2400" spc="-30" dirty="0" smtClean="0">
                <a:latin typeface="Trebuchet MS" panose="020B0603020202020204" pitchFamily="34" charset="0"/>
                <a:cs typeface="Arial"/>
              </a:rPr>
              <a:t> </a:t>
            </a:r>
            <a:r>
              <a:rPr lang="ru-RU" sz="2400" spc="-10" dirty="0" err="1">
                <a:latin typeface="Trebuchet MS" panose="020B0603020202020204" pitchFamily="34" charset="0"/>
                <a:cs typeface="Arial"/>
              </a:rPr>
              <a:t>Э</a:t>
            </a:r>
            <a:r>
              <a:rPr sz="2400" spc="-10" dirty="0" err="1" smtClean="0">
                <a:latin typeface="Trebuchet MS" panose="020B0603020202020204" pitchFamily="34" charset="0"/>
                <a:cs typeface="Arial"/>
              </a:rPr>
              <a:t>косовет</a:t>
            </a:r>
            <a:r>
              <a:rPr sz="2400" spc="-10" dirty="0" smtClean="0">
                <a:latin typeface="Trebuchet MS" panose="020B0603020202020204" pitchFamily="34" charset="0"/>
                <a:cs typeface="Arial"/>
              </a:rPr>
              <a:t> </a:t>
            </a:r>
            <a:r>
              <a:rPr sz="2400" spc="-5" dirty="0" err="1" smtClean="0">
                <a:latin typeface="Trebuchet MS" panose="020B0603020202020204" pitchFamily="34" charset="0"/>
                <a:cs typeface="Arial"/>
              </a:rPr>
              <a:t>стал</a:t>
            </a:r>
            <a:r>
              <a:rPr sz="2400" spc="-5" dirty="0" smtClean="0">
                <a:latin typeface="Trebuchet MS" panose="020B0603020202020204" pitchFamily="34" charset="0"/>
                <a:cs typeface="Arial"/>
              </a:rPr>
              <a:t> </a:t>
            </a:r>
            <a:r>
              <a:rPr sz="2400" spc="-5" dirty="0" err="1" smtClean="0">
                <a:latin typeface="Trebuchet MS" panose="020B0603020202020204" pitchFamily="34" charset="0"/>
                <a:cs typeface="Arial"/>
              </a:rPr>
              <a:t>членом</a:t>
            </a:r>
            <a:r>
              <a:rPr sz="2400" spc="-5" dirty="0" smtClean="0">
                <a:latin typeface="Trebuchet MS" panose="020B0603020202020204" pitchFamily="34" charset="0"/>
                <a:cs typeface="Arial"/>
              </a:rPr>
              <a:t> </a:t>
            </a:r>
            <a:r>
              <a:rPr sz="2400" dirty="0" err="1" smtClean="0">
                <a:latin typeface="Trebuchet MS" panose="020B0603020202020204" pitchFamily="34" charset="0"/>
                <a:cs typeface="Arial"/>
              </a:rPr>
              <a:t>Ассоциации</a:t>
            </a:r>
            <a:r>
              <a:rPr lang="ru-RU" sz="2400" dirty="0">
                <a:latin typeface="Trebuchet MS" panose="020B0603020202020204" pitchFamily="34" charset="0"/>
                <a:cs typeface="Arial"/>
              </a:rPr>
              <a:t> </a:t>
            </a:r>
            <a:r>
              <a:rPr lang="ru-RU" sz="2400" dirty="0" smtClean="0">
                <a:latin typeface="Trebuchet MS" panose="020B0603020202020204" pitchFamily="34" charset="0"/>
                <a:cs typeface="Arial"/>
              </a:rPr>
              <a:t>«зеленых» вузов России.</a:t>
            </a:r>
            <a:endParaRPr sz="2400" dirty="0">
              <a:latin typeface="Trebuchet MS" panose="020B0603020202020204" pitchFamily="34" charset="0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9057" y="3116569"/>
            <a:ext cx="2017776" cy="201777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679171" y="3062837"/>
            <a:ext cx="3186084" cy="2182386"/>
            <a:chOff x="5864352" y="4657344"/>
            <a:chExt cx="2844165" cy="194818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0552" y="4733544"/>
              <a:ext cx="2691383" cy="179527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902452" y="4695444"/>
              <a:ext cx="2767965" cy="1871980"/>
            </a:xfrm>
            <a:custGeom>
              <a:avLst/>
              <a:gdLst/>
              <a:ahLst/>
              <a:cxnLst/>
              <a:rect l="l" t="t" r="r" b="b"/>
              <a:pathLst>
                <a:path w="2767965" h="1871979">
                  <a:moveTo>
                    <a:pt x="0" y="1871472"/>
                  </a:moveTo>
                  <a:lnTo>
                    <a:pt x="2767583" y="1871472"/>
                  </a:lnTo>
                  <a:lnTo>
                    <a:pt x="2767583" y="0"/>
                  </a:lnTo>
                  <a:lnTo>
                    <a:pt x="0" y="0"/>
                  </a:lnTo>
                  <a:lnTo>
                    <a:pt x="0" y="1871472"/>
                  </a:lnTo>
                  <a:close/>
                </a:path>
              </a:pathLst>
            </a:custGeom>
            <a:ln w="76200">
              <a:solidFill>
                <a:srgbClr val="44A9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81399" y="3150993"/>
            <a:ext cx="3169920" cy="2094230"/>
            <a:chOff x="214884" y="4582667"/>
            <a:chExt cx="3169920" cy="209423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2984" y="4620767"/>
              <a:ext cx="3035347" cy="196529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4884" y="4582667"/>
              <a:ext cx="3169920" cy="2094230"/>
            </a:xfrm>
            <a:custGeom>
              <a:avLst/>
              <a:gdLst/>
              <a:ahLst/>
              <a:cxnLst/>
              <a:rect l="l" t="t" r="r" b="b"/>
              <a:pathLst>
                <a:path w="3169920" h="2094229">
                  <a:moveTo>
                    <a:pt x="0" y="2093975"/>
                  </a:moveTo>
                  <a:lnTo>
                    <a:pt x="3169919" y="2093975"/>
                  </a:lnTo>
                  <a:lnTo>
                    <a:pt x="3169919" y="0"/>
                  </a:lnTo>
                  <a:lnTo>
                    <a:pt x="0" y="0"/>
                  </a:lnTo>
                  <a:lnTo>
                    <a:pt x="0" y="2093975"/>
                  </a:lnTo>
                  <a:close/>
                </a:path>
              </a:pathLst>
            </a:custGeom>
            <a:ln w="76199">
              <a:solidFill>
                <a:srgbClr val="44A9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3"/>
          <p:cNvSpPr txBox="1"/>
          <p:nvPr/>
        </p:nvSpPr>
        <p:spPr>
          <a:xfrm>
            <a:off x="0" y="5867400"/>
            <a:ext cx="9144000" cy="79727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56870" marR="1271270" indent="-9525">
              <a:lnSpc>
                <a:spcPct val="90100"/>
              </a:lnSpc>
              <a:spcBef>
                <a:spcPts val="385"/>
              </a:spcBef>
            </a:pPr>
            <a:r>
              <a:rPr lang="ru-RU" dirty="0" smtClean="0">
                <a:latin typeface="Trebuchet MS" panose="020B0603020202020204" pitchFamily="34" charset="0"/>
                <a:cs typeface="Arial"/>
              </a:rPr>
              <a:t>*</a:t>
            </a:r>
            <a:r>
              <a:rPr dirty="0" err="1" smtClean="0">
                <a:latin typeface="Trebuchet MS" panose="020B0603020202020204" pitchFamily="34" charset="0"/>
                <a:cs typeface="Arial"/>
              </a:rPr>
              <a:t>Ассоциация</a:t>
            </a:r>
            <a:r>
              <a:rPr dirty="0" smtClean="0">
                <a:latin typeface="Trebuchet MS" panose="020B0603020202020204" pitchFamily="34" charset="0"/>
                <a:cs typeface="Arial"/>
              </a:rPr>
              <a:t> </a:t>
            </a:r>
            <a:r>
              <a:rPr dirty="0">
                <a:latin typeface="Trebuchet MS" panose="020B0603020202020204" pitchFamily="34" charset="0"/>
                <a:cs typeface="Arial"/>
              </a:rPr>
              <a:t>– </a:t>
            </a:r>
            <a:r>
              <a:rPr dirty="0" err="1">
                <a:latin typeface="Trebuchet MS" panose="020B0603020202020204" pitchFamily="34" charset="0"/>
                <a:cs typeface="Arial"/>
              </a:rPr>
              <a:t>общероссийское</a:t>
            </a:r>
            <a:r>
              <a:rPr dirty="0">
                <a:latin typeface="Trebuchet MS" panose="020B0603020202020204" pitchFamily="34" charset="0"/>
                <a:cs typeface="Arial"/>
              </a:rPr>
              <a:t> </a:t>
            </a:r>
            <a:r>
              <a:rPr spc="-10" dirty="0" err="1" smtClean="0">
                <a:latin typeface="Trebuchet MS" panose="020B0603020202020204" pitchFamily="34" charset="0"/>
                <a:cs typeface="Arial"/>
              </a:rPr>
              <a:t>молодежное</a:t>
            </a:r>
            <a:r>
              <a:rPr lang="ru-RU" spc="-10" dirty="0">
                <a:latin typeface="Trebuchet MS" panose="020B0603020202020204" pitchFamily="34" charset="0"/>
                <a:cs typeface="Arial"/>
              </a:rPr>
              <a:t> </a:t>
            </a:r>
            <a:r>
              <a:rPr dirty="0" err="1" smtClean="0">
                <a:latin typeface="Trebuchet MS" panose="020B0603020202020204" pitchFamily="34" charset="0"/>
                <a:cs typeface="Arial"/>
              </a:rPr>
              <a:t>экологическое</a:t>
            </a:r>
            <a:r>
              <a:rPr dirty="0" smtClean="0">
                <a:latin typeface="Trebuchet MS" panose="020B0603020202020204" pitchFamily="34" charset="0"/>
                <a:cs typeface="Arial"/>
              </a:rPr>
              <a:t> </a:t>
            </a:r>
            <a:r>
              <a:rPr spc="-15" dirty="0">
                <a:latin typeface="Trebuchet MS" panose="020B0603020202020204" pitchFamily="34" charset="0"/>
                <a:cs typeface="Arial"/>
              </a:rPr>
              <a:t>объединение представителей </a:t>
            </a:r>
            <a:r>
              <a:rPr spc="-655" dirty="0">
                <a:latin typeface="Trebuchet MS" panose="020B0603020202020204" pitchFamily="34" charset="0"/>
                <a:cs typeface="Arial"/>
              </a:rPr>
              <a:t> </a:t>
            </a:r>
            <a:r>
              <a:rPr spc="-10" dirty="0">
                <a:latin typeface="Trebuchet MS" panose="020B0603020202020204" pitchFamily="34" charset="0"/>
                <a:cs typeface="Arial"/>
              </a:rPr>
              <a:t>студенческих</a:t>
            </a:r>
            <a:r>
              <a:rPr spc="-5" dirty="0">
                <a:latin typeface="Trebuchet MS" panose="020B0603020202020204" pitchFamily="34" charset="0"/>
                <a:cs typeface="Arial"/>
              </a:rPr>
              <a:t> </a:t>
            </a:r>
            <a:r>
              <a:rPr spc="5" dirty="0">
                <a:latin typeface="Trebuchet MS" panose="020B0603020202020204" pitchFamily="34" charset="0"/>
                <a:cs typeface="Arial"/>
              </a:rPr>
              <a:t>команд</a:t>
            </a:r>
            <a:r>
              <a:rPr spc="-40" dirty="0">
                <a:latin typeface="Trebuchet MS" panose="020B0603020202020204" pitchFamily="34" charset="0"/>
                <a:cs typeface="Arial"/>
              </a:rPr>
              <a:t> </a:t>
            </a:r>
            <a:r>
              <a:rPr spc="-20" dirty="0">
                <a:latin typeface="Trebuchet MS" panose="020B0603020202020204" pitchFamily="34" charset="0"/>
                <a:cs typeface="Arial"/>
              </a:rPr>
              <a:t>вузов</a:t>
            </a:r>
            <a:r>
              <a:rPr spc="-5" dirty="0">
                <a:latin typeface="Trebuchet MS" panose="020B0603020202020204" pitchFamily="34" charset="0"/>
                <a:cs typeface="Arial"/>
              </a:rPr>
              <a:t> </a:t>
            </a:r>
            <a:r>
              <a:rPr dirty="0">
                <a:latin typeface="Trebuchet MS" panose="020B0603020202020204" pitchFamily="34" charset="0"/>
                <a:cs typeface="Arial"/>
              </a:rPr>
              <a:t>и</a:t>
            </a:r>
            <a:r>
              <a:rPr spc="10" dirty="0">
                <a:latin typeface="Trebuchet MS" panose="020B0603020202020204" pitchFamily="34" charset="0"/>
                <a:cs typeface="Arial"/>
              </a:rPr>
              <a:t> </a:t>
            </a:r>
            <a:r>
              <a:rPr spc="-10" dirty="0">
                <a:latin typeface="Trebuchet MS" panose="020B0603020202020204" pitchFamily="34" charset="0"/>
                <a:cs typeface="Arial"/>
              </a:rPr>
              <a:t>ссузов</a:t>
            </a:r>
            <a:r>
              <a:rPr spc="15" dirty="0">
                <a:latin typeface="Trebuchet MS" panose="020B0603020202020204" pitchFamily="34" charset="0"/>
                <a:cs typeface="Arial"/>
              </a:rPr>
              <a:t> </a:t>
            </a:r>
            <a:r>
              <a:rPr spc="-15" dirty="0" err="1">
                <a:latin typeface="Trebuchet MS" panose="020B0603020202020204" pitchFamily="34" charset="0"/>
                <a:cs typeface="Arial"/>
              </a:rPr>
              <a:t>России</a:t>
            </a:r>
            <a:r>
              <a:rPr spc="-15" dirty="0" smtClean="0">
                <a:latin typeface="Trebuchet MS" panose="020B0603020202020204" pitchFamily="34" charset="0"/>
                <a:cs typeface="Arial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900" y="118904"/>
            <a:ext cx="35679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smtClean="0">
                <a:solidFill>
                  <a:srgbClr val="FFFFFF"/>
                </a:solidFill>
              </a:rPr>
              <a:t>Мой опыт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6" name="Улыбающееся лицо 5"/>
          <p:cNvSpPr/>
          <p:nvPr/>
        </p:nvSpPr>
        <p:spPr>
          <a:xfrm>
            <a:off x="3276598" y="2136363"/>
            <a:ext cx="2590801" cy="2590801"/>
          </a:xfrm>
          <a:prstGeom prst="smileyFace">
            <a:avLst/>
          </a:prstGeom>
          <a:noFill/>
          <a:ln w="57150">
            <a:solidFill>
              <a:srgbClr val="44A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95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900" y="118904"/>
            <a:ext cx="35679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smtClean="0">
                <a:solidFill>
                  <a:srgbClr val="FFFFFF"/>
                </a:solidFill>
              </a:rPr>
              <a:t>Мой опыт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7454" y="2031569"/>
            <a:ext cx="39379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rebuchet MS" panose="020B0603020202020204" pitchFamily="34" charset="0"/>
              </a:rPr>
              <a:t>Вышло приложение от СИБУР «</a:t>
            </a:r>
            <a:r>
              <a:rPr lang="ru-RU" sz="2800" dirty="0" err="1" smtClean="0">
                <a:latin typeface="Trebuchet MS" panose="020B0603020202020204" pitchFamily="34" charset="0"/>
              </a:rPr>
              <a:t>ПроПластик</a:t>
            </a:r>
            <a:r>
              <a:rPr lang="ru-RU" sz="2800" dirty="0" smtClean="0">
                <a:latin typeface="Trebuchet MS" panose="020B0603020202020204" pitchFamily="34" charset="0"/>
              </a:rPr>
              <a:t>»</a:t>
            </a:r>
          </a:p>
          <a:p>
            <a:endParaRPr lang="ru-RU" sz="2800" dirty="0">
              <a:latin typeface="Trebuchet MS" panose="020B0603020202020204" pitchFamily="34" charset="0"/>
            </a:endParaRPr>
          </a:p>
          <a:p>
            <a:r>
              <a:rPr lang="ru-RU" sz="2800" dirty="0" smtClean="0">
                <a:latin typeface="Trebuchet MS" panose="020B0603020202020204" pitchFamily="34" charset="0"/>
              </a:rPr>
              <a:t>Для меня это был </a:t>
            </a:r>
            <a:r>
              <a:rPr lang="ru-RU" sz="28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первый шаг</a:t>
            </a:r>
            <a:r>
              <a:rPr lang="ru-RU" sz="2800" dirty="0" smtClean="0">
                <a:latin typeface="Trebuchet MS" panose="020B0603020202020204" pitchFamily="34" charset="0"/>
              </a:rPr>
              <a:t> к сортировке.</a:t>
            </a:r>
            <a:endParaRPr lang="ru-RU" sz="2800" dirty="0">
              <a:latin typeface="Trebuchet MS" panose="020B0603020202020204" pitchFamily="34" charset="0"/>
            </a:endParaRPr>
          </a:p>
        </p:txBody>
      </p:sp>
      <p:pic>
        <p:nvPicPr>
          <p:cNvPr id="1026" name="Picture 2" descr="https://sun9-33.userapi.com/e8sajACPeawG3NelQ4HfOEZLuS_-BL4pVW988w/dmcBatNrX8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44" y="1752600"/>
            <a:ext cx="4097368" cy="409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73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900" y="118904"/>
            <a:ext cx="35679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smtClean="0">
                <a:solidFill>
                  <a:srgbClr val="FFFFFF"/>
                </a:solidFill>
              </a:rPr>
              <a:t>Мой опыт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9298" y="2117966"/>
            <a:ext cx="34025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Проблема №1</a:t>
            </a:r>
          </a:p>
          <a:p>
            <a:endParaRPr lang="ru-RU" sz="2800" dirty="0">
              <a:latin typeface="Trebuchet MS" panose="020B0603020202020204" pitchFamily="34" charset="0"/>
            </a:endParaRPr>
          </a:p>
          <a:p>
            <a:r>
              <a:rPr lang="ru-RU" sz="2800" dirty="0" smtClean="0">
                <a:latin typeface="Trebuchet MS" panose="020B0603020202020204" pitchFamily="34" charset="0"/>
              </a:rPr>
              <a:t>Подумал, что сортировать можно только пластик</a:t>
            </a:r>
            <a:endParaRPr lang="ru-RU" sz="2800" dirty="0">
              <a:latin typeface="Trebuchet MS" panose="020B0603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224" y="1405538"/>
            <a:ext cx="2474975" cy="47948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2216" y="1335379"/>
            <a:ext cx="2471172" cy="472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1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900" y="118904"/>
            <a:ext cx="64635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smtClean="0">
                <a:solidFill>
                  <a:srgbClr val="FFFFFF"/>
                </a:solidFill>
              </a:rPr>
              <a:t>План выступления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649" y="2438400"/>
            <a:ext cx="8444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1.</a:t>
            </a:r>
            <a:r>
              <a:rPr lang="ru-RU" sz="44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 Последние достижения</a:t>
            </a:r>
          </a:p>
          <a:p>
            <a:r>
              <a:rPr lang="ru-RU" sz="44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2. Направления деятельности</a:t>
            </a:r>
          </a:p>
          <a:p>
            <a:r>
              <a:rPr lang="ru-RU" sz="44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3. Мой опыт</a:t>
            </a:r>
          </a:p>
        </p:txBody>
      </p:sp>
    </p:spTree>
    <p:extLst>
      <p:ext uri="{BB962C8B-B14F-4D97-AF65-F5344CB8AC3E}">
        <p14:creationId xmlns:p14="http://schemas.microsoft.com/office/powerpoint/2010/main" val="17329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900" y="118904"/>
            <a:ext cx="35679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smtClean="0">
                <a:solidFill>
                  <a:srgbClr val="FFFFFF"/>
                </a:solidFill>
              </a:rPr>
              <a:t>Мой опыт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9201" y="2122595"/>
            <a:ext cx="34025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Проблема №2</a:t>
            </a:r>
          </a:p>
          <a:p>
            <a:endParaRPr lang="ru-RU" sz="2800" dirty="0">
              <a:latin typeface="Trebuchet MS" panose="020B0603020202020204" pitchFamily="34" charset="0"/>
            </a:endParaRPr>
          </a:p>
          <a:p>
            <a:r>
              <a:rPr lang="ru-RU" sz="2800" dirty="0" smtClean="0">
                <a:latin typeface="Trebuchet MS" panose="020B0603020202020204" pitchFamily="34" charset="0"/>
              </a:rPr>
              <a:t>Стал сортировать все виды пластика</a:t>
            </a:r>
            <a:endParaRPr lang="ru-RU" sz="2800" dirty="0">
              <a:latin typeface="Trebuchet MS" panose="020B0603020202020204" pitchFamily="34" charset="0"/>
            </a:endParaRPr>
          </a:p>
        </p:txBody>
      </p:sp>
      <p:pic>
        <p:nvPicPr>
          <p:cNvPr id="2050" name="Picture 2" descr="https://static.ngs.ru/news/2017/preview/0b76c1de208fe5f1b9909adc8d8e09ff089e5331_960_128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9493"/>
            <a:ext cx="3755201" cy="500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31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900" y="118904"/>
            <a:ext cx="35679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smtClean="0">
                <a:solidFill>
                  <a:srgbClr val="FFFFFF"/>
                </a:solidFill>
              </a:rPr>
              <a:t>Мой опыт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9201" y="2122595"/>
            <a:ext cx="34025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Проблема №3</a:t>
            </a:r>
          </a:p>
          <a:p>
            <a:endParaRPr lang="ru-RU" sz="2800" dirty="0">
              <a:latin typeface="Trebuchet MS" panose="020B0603020202020204" pitchFamily="34" charset="0"/>
            </a:endParaRPr>
          </a:p>
          <a:p>
            <a:r>
              <a:rPr lang="ru-RU" sz="2800" dirty="0" smtClean="0">
                <a:latin typeface="Trebuchet MS" panose="020B0603020202020204" pitchFamily="34" charset="0"/>
              </a:rPr>
              <a:t>Не мог понять, куда, что сдавать</a:t>
            </a:r>
            <a:endParaRPr lang="ru-RU" sz="2800" dirty="0">
              <a:latin typeface="Trebuchet MS" panose="020B0603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1133372"/>
            <a:ext cx="2590800" cy="529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6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900" y="118904"/>
            <a:ext cx="26535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smtClean="0">
                <a:solidFill>
                  <a:srgbClr val="FFFFFF"/>
                </a:solidFill>
              </a:rPr>
              <a:t>Мой опыт</a:t>
            </a:r>
            <a:endParaRPr spc="210" dirty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4746" y="1299749"/>
            <a:ext cx="5282146" cy="481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1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900" y="118904"/>
            <a:ext cx="26535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smtClean="0">
                <a:solidFill>
                  <a:srgbClr val="FFFFFF"/>
                </a:solidFill>
              </a:rPr>
              <a:t>Мой опыт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3848099" y="1854147"/>
            <a:ext cx="1447800" cy="3691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ru-RU" sz="23900" kern="0" spc="210" dirty="0" smtClean="0">
                <a:solidFill>
                  <a:srgbClr val="44A949"/>
                </a:solidFill>
              </a:rPr>
              <a:t>?</a:t>
            </a:r>
            <a:endParaRPr lang="ru-RU" sz="23900" kern="0" spc="210" dirty="0">
              <a:solidFill>
                <a:srgbClr val="44A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900" y="118904"/>
            <a:ext cx="26535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smtClean="0">
                <a:solidFill>
                  <a:srgbClr val="FFFFFF"/>
                </a:solidFill>
              </a:rPr>
              <a:t>Мой опыт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2971800" y="2745158"/>
            <a:ext cx="3618345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ru-RU" sz="8800" kern="0" spc="210" dirty="0" smtClean="0">
                <a:solidFill>
                  <a:srgbClr val="44A949"/>
                </a:solidFill>
              </a:rPr>
              <a:t>ИДЕЯ!</a:t>
            </a:r>
            <a:endParaRPr lang="ru-RU" sz="8800" kern="0" spc="210" dirty="0">
              <a:solidFill>
                <a:srgbClr val="44A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3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900" y="118904"/>
            <a:ext cx="26535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smtClean="0">
                <a:solidFill>
                  <a:srgbClr val="FFFFFF"/>
                </a:solidFill>
              </a:rPr>
              <a:t>Мой опыт</a:t>
            </a:r>
            <a:endParaRPr spc="210" dirty="0">
              <a:solidFill>
                <a:srgbClr val="FFFFFF"/>
              </a:solidFill>
            </a:endParaRPr>
          </a:p>
        </p:txBody>
      </p:sp>
      <p:pic>
        <p:nvPicPr>
          <p:cNvPr id="4098" name="Picture 2" descr="https://sun9-12.userapi.com/impg/thiCNWh10rt8EGiJHV77hthSNJK7OXaqy86DdA/R_dl31p-cw8.jpg?size=2386x2160&amp;quality=96&amp;sign=7fde242dfd9ef5109bbe474a1ed322c3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985" y="1203226"/>
            <a:ext cx="5420027" cy="490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11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900" y="118904"/>
            <a:ext cx="26535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smtClean="0">
                <a:solidFill>
                  <a:srgbClr val="FFFFFF"/>
                </a:solidFill>
              </a:rPr>
              <a:t>Мой опыт</a:t>
            </a:r>
            <a:endParaRPr spc="210" dirty="0">
              <a:solidFill>
                <a:srgbClr val="FFFFFF"/>
              </a:solidFill>
            </a:endParaRPr>
          </a:p>
        </p:txBody>
      </p:sp>
      <p:pic>
        <p:nvPicPr>
          <p:cNvPr id="9218" name="Picture 2" descr="https://sun9-41.userapi.com/impg/pP8uwXGOmDn3ly6d8anpZ9AraQPOlP41n4gbqg/K1HV4iFlUvg.jpg?size=1200x1600&amp;quality=96&amp;sign=52c0b5fd272cfc1cff833c3b889c9141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70" y="1507650"/>
            <a:ext cx="2224715" cy="29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15.userapi.com/impg/taRhULC4QlrZ3wFrSuounPtqE0gS88VB4JIxAQ/lZwxRiMOdcA.jpg?size=2560x1920&amp;quality=96&amp;sign=1d0952b1b1f202cc1d4222c81bd1879d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72" y="1050129"/>
            <a:ext cx="3198286" cy="239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sun9-40.userapi.com/impg/wrxKVhFaJSqKl_XR0lMAjsrt87X-Lba2dZ16-w/Mk6YkHJ88-k.jpg?size=810x1080&amp;quality=96&amp;sign=6d438f4df0e97b12e0aa42e2f0319323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873" y="2990793"/>
            <a:ext cx="2470188" cy="329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sun9-49.userapi.com/impg/ovAb3uc4u7GY0LaQYsdCFDWqQKrQz4U0fQRgDw/7P78KsL5hEI.jpg?size=1918x1920&amp;quality=96&amp;sign=b9cda24c2b1cf6cfca85fa2cc44e5459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174" y="3129832"/>
            <a:ext cx="3191597" cy="319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s://sun9-65.userapi.com/impg/OX1kaK8EVddKHPDSwAqMuLku4-sb9f0rMpCiDw/f1EkhCdV6sQ.jpg?size=1080x810&amp;quality=96&amp;sign=b383348a268c6fc7c9cd49d56c6635d9&amp;type=albu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939" y="1527929"/>
            <a:ext cx="2920629" cy="219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73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2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3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4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3999" cy="6857998"/>
            <a:chOff x="0" y="0"/>
            <a:chExt cx="9143999" cy="6857998"/>
          </a:xfrm>
        </p:grpSpPr>
        <p:pic>
          <p:nvPicPr>
            <p:cNvPr id="4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3494" y="2493721"/>
            <a:ext cx="846137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90520" marR="5080" indent="-2878455">
              <a:lnSpc>
                <a:spcPct val="100000"/>
              </a:lnSpc>
              <a:spcBef>
                <a:spcPts val="100"/>
              </a:spcBef>
            </a:pPr>
            <a:r>
              <a:rPr sz="6000" spc="240" dirty="0"/>
              <a:t>Экологический</a:t>
            </a:r>
            <a:r>
              <a:rPr sz="6000" spc="15" dirty="0"/>
              <a:t> </a:t>
            </a:r>
            <a:r>
              <a:rPr sz="6000" spc="180" dirty="0"/>
              <a:t>совет </a:t>
            </a:r>
            <a:r>
              <a:rPr sz="6000" spc="-1795" dirty="0"/>
              <a:t> </a:t>
            </a:r>
            <a:r>
              <a:rPr sz="6000" spc="360" dirty="0"/>
              <a:t>ПГНИУ</a:t>
            </a:r>
            <a:endParaRPr sz="6000" dirty="0"/>
          </a:p>
        </p:txBody>
      </p:sp>
      <p:grpSp>
        <p:nvGrpSpPr>
          <p:cNvPr id="7" name="object 7"/>
          <p:cNvGrpSpPr/>
          <p:nvPr/>
        </p:nvGrpSpPr>
        <p:grpSpPr>
          <a:xfrm>
            <a:off x="277368" y="4828032"/>
            <a:ext cx="2173605" cy="1503045"/>
            <a:chOff x="277368" y="4828032"/>
            <a:chExt cx="2173605" cy="1503045"/>
          </a:xfrm>
        </p:grpSpPr>
        <p:pic>
          <p:nvPicPr>
            <p:cNvPr id="8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3568" y="4904232"/>
              <a:ext cx="2020824" cy="135026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5468" y="4866132"/>
              <a:ext cx="2097405" cy="1426845"/>
            </a:xfrm>
            <a:custGeom>
              <a:avLst/>
              <a:gdLst/>
              <a:ahLst/>
              <a:cxnLst/>
              <a:rect l="l" t="t" r="r" b="b"/>
              <a:pathLst>
                <a:path w="2097405" h="1426845">
                  <a:moveTo>
                    <a:pt x="0" y="1426464"/>
                  </a:moveTo>
                  <a:lnTo>
                    <a:pt x="2097024" y="1426464"/>
                  </a:lnTo>
                  <a:lnTo>
                    <a:pt x="2097024" y="0"/>
                  </a:lnTo>
                  <a:lnTo>
                    <a:pt x="0" y="0"/>
                  </a:lnTo>
                  <a:lnTo>
                    <a:pt x="0" y="1426464"/>
                  </a:lnTo>
                  <a:close/>
                </a:path>
              </a:pathLst>
            </a:custGeom>
            <a:ln w="76199">
              <a:solidFill>
                <a:srgbClr val="44A9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6294120" y="4535423"/>
            <a:ext cx="2173605" cy="1503045"/>
            <a:chOff x="6294120" y="4535423"/>
            <a:chExt cx="2173605" cy="1503045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70320" y="4611623"/>
              <a:ext cx="2020824" cy="135026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332220" y="4573523"/>
              <a:ext cx="2097405" cy="1426845"/>
            </a:xfrm>
            <a:custGeom>
              <a:avLst/>
              <a:gdLst/>
              <a:ahLst/>
              <a:cxnLst/>
              <a:rect l="l" t="t" r="r" b="b"/>
              <a:pathLst>
                <a:path w="2097404" h="1426845">
                  <a:moveTo>
                    <a:pt x="0" y="1426464"/>
                  </a:moveTo>
                  <a:lnTo>
                    <a:pt x="2097024" y="1426464"/>
                  </a:lnTo>
                  <a:lnTo>
                    <a:pt x="2097024" y="0"/>
                  </a:lnTo>
                  <a:lnTo>
                    <a:pt x="0" y="0"/>
                  </a:lnTo>
                  <a:lnTo>
                    <a:pt x="0" y="1426464"/>
                  </a:lnTo>
                  <a:close/>
                </a:path>
              </a:pathLst>
            </a:custGeom>
            <a:ln w="76199">
              <a:solidFill>
                <a:srgbClr val="44A9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5841491" y="995172"/>
            <a:ext cx="1950720" cy="1325880"/>
            <a:chOff x="5841491" y="995172"/>
            <a:chExt cx="1950720" cy="1325880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79591" y="1033272"/>
              <a:ext cx="1874519" cy="124967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841491" y="995172"/>
              <a:ext cx="1950720" cy="1325880"/>
            </a:xfrm>
            <a:custGeom>
              <a:avLst/>
              <a:gdLst/>
              <a:ahLst/>
              <a:cxnLst/>
              <a:rect l="l" t="t" r="r" b="b"/>
              <a:pathLst>
                <a:path w="1950720" h="1325880">
                  <a:moveTo>
                    <a:pt x="0" y="1325879"/>
                  </a:moveTo>
                  <a:lnTo>
                    <a:pt x="1950719" y="1325879"/>
                  </a:lnTo>
                  <a:lnTo>
                    <a:pt x="1950719" y="0"/>
                  </a:lnTo>
                  <a:lnTo>
                    <a:pt x="0" y="0"/>
                  </a:lnTo>
                  <a:lnTo>
                    <a:pt x="0" y="1325879"/>
                  </a:lnTo>
                  <a:close/>
                </a:path>
              </a:pathLst>
            </a:custGeom>
            <a:ln w="76200">
              <a:solidFill>
                <a:srgbClr val="44A9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70503" y="4675632"/>
            <a:ext cx="2078989" cy="1597660"/>
            <a:chOff x="3270503" y="4675632"/>
            <a:chExt cx="2078989" cy="1597660"/>
          </a:xfrm>
        </p:grpSpPr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46703" y="4751832"/>
              <a:ext cx="1926336" cy="144475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308603" y="4713732"/>
              <a:ext cx="2002789" cy="1521460"/>
            </a:xfrm>
            <a:custGeom>
              <a:avLst/>
              <a:gdLst/>
              <a:ahLst/>
              <a:cxnLst/>
              <a:rect l="l" t="t" r="r" b="b"/>
              <a:pathLst>
                <a:path w="2002789" h="1521460">
                  <a:moveTo>
                    <a:pt x="0" y="1520952"/>
                  </a:moveTo>
                  <a:lnTo>
                    <a:pt x="2002536" y="1520952"/>
                  </a:lnTo>
                  <a:lnTo>
                    <a:pt x="2002536" y="0"/>
                  </a:lnTo>
                  <a:lnTo>
                    <a:pt x="0" y="0"/>
                  </a:lnTo>
                  <a:lnTo>
                    <a:pt x="0" y="1520952"/>
                  </a:lnTo>
                  <a:close/>
                </a:path>
              </a:pathLst>
            </a:custGeom>
            <a:ln w="76200">
              <a:solidFill>
                <a:srgbClr val="44A9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2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3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4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pic>
        <p:nvPicPr>
          <p:cNvPr id="1026" name="Picture 2" descr="https://sun9-56.userapi.com/impg/c857236/v857236652/83dda/TcEphiSUI5E.jpg?size=2560x1707&amp;quality=96&amp;sign=d1d376c1dc3a1731507854cb8b8d9dc1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101" y="3255112"/>
            <a:ext cx="4208118" cy="2805960"/>
          </a:xfrm>
          <a:prstGeom prst="rect">
            <a:avLst/>
          </a:prstGeom>
          <a:noFill/>
          <a:ln w="38100">
            <a:solidFill>
              <a:srgbClr val="44A94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899" y="118904"/>
            <a:ext cx="628967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3600" spc="150" dirty="0" err="1" smtClean="0">
                <a:solidFill>
                  <a:srgbClr val="FFFFFF"/>
                </a:solidFill>
              </a:rPr>
              <a:t>Экосовет</a:t>
            </a:r>
            <a:r>
              <a:rPr lang="ru-RU" spc="150" dirty="0" smtClean="0">
                <a:solidFill>
                  <a:srgbClr val="FFFFFF"/>
                </a:solidFill>
              </a:rPr>
              <a:t> – это…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1390" y="1452096"/>
            <a:ext cx="84552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44A949"/>
                </a:solidFill>
                <a:latin typeface="Trebuchet MS" panose="020B0603020202020204" pitchFamily="34" charset="0"/>
              </a:rPr>
              <a:t>Экологический совет ПГНИУ </a:t>
            </a:r>
            <a:r>
              <a:rPr lang="ru-RU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– это студенческое объединение, которое занимается просвещением людей </a:t>
            </a:r>
            <a:r>
              <a:rPr lang="ru-RU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экологичному</a:t>
            </a:r>
            <a:r>
              <a:rPr lang="ru-RU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образу жизни, через проведение различных мероприятий и </a:t>
            </a:r>
            <a:r>
              <a:rPr lang="ru-RU" sz="2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обустройство </a:t>
            </a:r>
            <a:r>
              <a:rPr lang="ru-RU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кампуса ПГНИУ.</a:t>
            </a:r>
            <a:endParaRPr lang="ru-RU" sz="2400" dirty="0">
              <a:latin typeface="Trebuchet MS" panose="020B0603020202020204" pitchFamily="34" charset="0"/>
            </a:endParaRPr>
          </a:p>
        </p:txBody>
      </p:sp>
      <p:pic>
        <p:nvPicPr>
          <p:cNvPr id="1028" name="Picture 4" descr="https://sun9-19.userapi.com/impg/phe_J6PVaYMtcdqtNqiz3J7kcMw_N4HM2U6-vA/thNqZkqQEmA.jpg?size=2560x1707&amp;quality=96&amp;sign=c7858dff4b88b507d76b7cceb9bfac62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98" y="3757820"/>
            <a:ext cx="3770931" cy="2514445"/>
          </a:xfrm>
          <a:prstGeom prst="rect">
            <a:avLst/>
          </a:prstGeom>
          <a:noFill/>
          <a:ln w="38100">
            <a:solidFill>
              <a:srgbClr val="44A94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56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2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3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4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899" y="118904"/>
            <a:ext cx="6289675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3600" spc="150" dirty="0" smtClean="0">
                <a:solidFill>
                  <a:srgbClr val="FFFFFF"/>
                </a:solidFill>
              </a:rPr>
              <a:t>Последние достижения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6328" y="2900088"/>
            <a:ext cx="3418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Грант </a:t>
            </a:r>
          </a:p>
          <a:p>
            <a:r>
              <a:rPr lang="ru-RU" sz="48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45 000 р.</a:t>
            </a:r>
            <a:endParaRPr lang="ru-RU" sz="4800" b="1" dirty="0">
              <a:solidFill>
                <a:srgbClr val="44A949"/>
              </a:solidFill>
              <a:latin typeface="Trebuchet MS" panose="020B0603020202020204" pitchFamily="34" charset="0"/>
            </a:endParaRPr>
          </a:p>
        </p:txBody>
      </p:sp>
      <p:pic>
        <p:nvPicPr>
          <p:cNvPr id="2050" name="Picture 2" descr="Баннер для соцсетей_студенты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711" y="1848405"/>
            <a:ext cx="5247182" cy="367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4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899" y="118904"/>
            <a:ext cx="628967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smtClean="0">
                <a:solidFill>
                  <a:srgbClr val="FFFFFF"/>
                </a:solidFill>
              </a:rPr>
              <a:t>Реализация гранта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5899" y="1380273"/>
            <a:ext cx="51681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rebuchet MS" panose="020B0603020202020204" pitchFamily="34" charset="0"/>
              </a:rPr>
              <a:t>З</a:t>
            </a:r>
            <a:r>
              <a:rPr lang="ru-RU" sz="2800" dirty="0" smtClean="0">
                <a:latin typeface="Trebuchet MS" panose="020B0603020202020204" pitchFamily="34" charset="0"/>
              </a:rPr>
              <a:t>акуплено материальное обеспечение </a:t>
            </a:r>
          </a:p>
          <a:p>
            <a:r>
              <a:rPr lang="ru-RU" sz="2800" dirty="0" smtClean="0">
                <a:latin typeface="Trebuchet MS" panose="020B0603020202020204" pitchFamily="34" charset="0"/>
              </a:rPr>
              <a:t>для проведения мероприятий с экологическим менеджментом до 150 человек.</a:t>
            </a:r>
            <a:endParaRPr lang="ru-RU" sz="2800" dirty="0">
              <a:latin typeface="Trebuchet MS" panose="020B0603020202020204" pitchFamily="34" charset="0"/>
            </a:endParaRPr>
          </a:p>
        </p:txBody>
      </p:sp>
      <p:pic>
        <p:nvPicPr>
          <p:cNvPr id="5122" name="Picture 2" descr="https://sun9-10.userapi.com/impg/mUXs7-YzOVv7oOdVNFfKo3Xjd4xOnrL42KREAA/0XG7Lf8Y5t4.jpg?size=2560x1707&amp;quality=96&amp;sign=445439ef6f1269a692131a0aacf54403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50" y="3227526"/>
            <a:ext cx="4071168" cy="2714642"/>
          </a:xfrm>
          <a:prstGeom prst="rect">
            <a:avLst/>
          </a:prstGeom>
          <a:noFill/>
          <a:ln w="38100">
            <a:solidFill>
              <a:srgbClr val="44A94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0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899" y="118904"/>
            <a:ext cx="628967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smtClean="0">
                <a:solidFill>
                  <a:srgbClr val="FFFFFF"/>
                </a:solidFill>
              </a:rPr>
              <a:t>Реализация гранта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1390" y="2446976"/>
            <a:ext cx="44568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rebuchet MS" panose="020B0603020202020204" pitchFamily="34" charset="0"/>
              </a:rPr>
              <a:t>Установлено:</a:t>
            </a:r>
          </a:p>
          <a:p>
            <a:pPr marL="457200" indent="-457200">
              <a:buFontTx/>
              <a:buChar char="-"/>
            </a:pPr>
            <a:r>
              <a:rPr lang="ru-RU" sz="2800" dirty="0" smtClean="0">
                <a:latin typeface="Trebuchet MS" panose="020B0603020202020204" pitchFamily="34" charset="0"/>
              </a:rPr>
              <a:t>2 уличных контейнера для макулатуры, для пластика и алюминия; </a:t>
            </a:r>
          </a:p>
          <a:p>
            <a:pPr marL="457200" indent="-457200">
              <a:buFontTx/>
              <a:buChar char="-"/>
            </a:pPr>
            <a:r>
              <a:rPr lang="ru-RU" sz="2800" dirty="0" smtClean="0">
                <a:latin typeface="Trebuchet MS" panose="020B0603020202020204" pitchFamily="34" charset="0"/>
              </a:rPr>
              <a:t>1 контейнер для пластика и стекла.</a:t>
            </a:r>
            <a:endParaRPr lang="ru-RU" sz="2800" dirty="0">
              <a:latin typeface="Trebuchet MS" panose="020B0603020202020204" pitchFamily="34" charset="0"/>
            </a:endParaRPr>
          </a:p>
        </p:txBody>
      </p:sp>
      <p:pic>
        <p:nvPicPr>
          <p:cNvPr id="4098" name="Picture 2" descr="https://sun9-22.userapi.com/impg/Vw04_aIgEyywNdGXHsVyZrBQYbDq1p7E8Zq0wA/Ac42fIHguZE.jpg?size=2560x1707&amp;quality=96&amp;sign=4906708db43d85889e3a9edd56824dba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26" y="1158614"/>
            <a:ext cx="3290637" cy="2194186"/>
          </a:xfrm>
          <a:prstGeom prst="rect">
            <a:avLst/>
          </a:prstGeom>
          <a:noFill/>
          <a:ln w="38100">
            <a:solidFill>
              <a:srgbClr val="44A94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30.userapi.com/impg/8Ay7TfuMpvaGlhSRIGb_O6Kb80Sa8-wPbF31nw/cjZ_j4nDc7k.jpg?size=2560x1707&amp;quality=96&amp;sign=e3db11672f1e2806f625d1cfe05d47ff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917" y="3698603"/>
            <a:ext cx="3364690" cy="2243565"/>
          </a:xfrm>
          <a:prstGeom prst="rect">
            <a:avLst/>
          </a:prstGeom>
          <a:noFill/>
          <a:ln w="38100">
            <a:solidFill>
              <a:srgbClr val="44A94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13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899" y="118904"/>
            <a:ext cx="628967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smtClean="0">
                <a:solidFill>
                  <a:srgbClr val="FFFFFF"/>
                </a:solidFill>
              </a:rPr>
              <a:t>Реализация гранта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1390" y="2446976"/>
            <a:ext cx="44568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rebuchet MS" panose="020B0603020202020204" pitchFamily="34" charset="0"/>
              </a:rPr>
              <a:t>С</a:t>
            </a:r>
            <a:r>
              <a:rPr lang="ru-RU" sz="2800" dirty="0" smtClean="0">
                <a:latin typeface="Trebuchet MS" panose="020B0603020202020204" pitchFamily="34" charset="0"/>
              </a:rPr>
              <a:t>оздано пособие «Правило экологического менеджмента или как сделать мероприятие </a:t>
            </a:r>
            <a:r>
              <a:rPr lang="ru-RU" sz="2800" dirty="0" err="1" smtClean="0">
                <a:latin typeface="Trebuchet MS" panose="020B0603020202020204" pitchFamily="34" charset="0"/>
              </a:rPr>
              <a:t>экологичнее</a:t>
            </a:r>
            <a:r>
              <a:rPr lang="ru-RU" sz="2800" dirty="0" smtClean="0">
                <a:latin typeface="Trebuchet MS" panose="020B0603020202020204" pitchFamily="34" charset="0"/>
              </a:rPr>
              <a:t>»</a:t>
            </a:r>
          </a:p>
        </p:txBody>
      </p:sp>
      <p:pic>
        <p:nvPicPr>
          <p:cNvPr id="10" name="object 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87908" y="1143000"/>
            <a:ext cx="3507579" cy="4959993"/>
          </a:xfrm>
          <a:prstGeom prst="rect">
            <a:avLst/>
          </a:prstGeom>
          <a:ln w="38100">
            <a:solidFill>
              <a:srgbClr val="44A949"/>
            </a:solidFill>
          </a:ln>
        </p:spPr>
      </p:pic>
    </p:spTree>
    <p:extLst>
      <p:ext uri="{BB962C8B-B14F-4D97-AF65-F5344CB8AC3E}">
        <p14:creationId xmlns:p14="http://schemas.microsoft.com/office/powerpoint/2010/main" val="44614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44" y="269556"/>
            <a:ext cx="7682230" cy="5521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algn="ctr">
              <a:lnSpc>
                <a:spcPts val="4430"/>
              </a:lnSpc>
            </a:pPr>
            <a:r>
              <a:rPr sz="4000" dirty="0">
                <a:latin typeface="Arial"/>
                <a:cs typeface="Arial"/>
              </a:rPr>
              <a:t>Экологический</a:t>
            </a:r>
            <a:r>
              <a:rPr sz="4000" spc="-35" dirty="0">
                <a:latin typeface="Arial"/>
                <a:cs typeface="Arial"/>
              </a:rPr>
              <a:t> </a:t>
            </a:r>
            <a:r>
              <a:rPr sz="4000" spc="-25" dirty="0">
                <a:latin typeface="Arial"/>
                <a:cs typeface="Arial"/>
              </a:rPr>
              <a:t>совет</a:t>
            </a:r>
            <a:r>
              <a:rPr sz="4000" spc="-60" dirty="0">
                <a:latin typeface="Arial"/>
                <a:cs typeface="Arial"/>
              </a:rPr>
              <a:t> </a:t>
            </a:r>
            <a:r>
              <a:rPr sz="4000" dirty="0">
                <a:latin typeface="Arial"/>
                <a:cs typeface="Arial"/>
              </a:rPr>
              <a:t>ПГНИУ</a:t>
            </a:r>
            <a:endParaRPr sz="4000">
              <a:latin typeface="Arial"/>
              <a:cs typeface="Arial"/>
            </a:endParaRPr>
          </a:p>
          <a:p>
            <a:pPr marL="369570" algn="ctr">
              <a:lnSpc>
                <a:spcPct val="100000"/>
              </a:lnSpc>
            </a:pPr>
            <a:r>
              <a:rPr sz="4000" spc="5" dirty="0">
                <a:latin typeface="Arial"/>
                <a:cs typeface="Arial"/>
              </a:rPr>
              <a:t>2019-2020</a:t>
            </a:r>
            <a:r>
              <a:rPr sz="4000" spc="-70" dirty="0">
                <a:latin typeface="Arial"/>
                <a:cs typeface="Arial"/>
              </a:rPr>
              <a:t> </a:t>
            </a:r>
            <a:r>
              <a:rPr sz="4000" spc="-5" dirty="0">
                <a:latin typeface="Arial"/>
                <a:cs typeface="Arial"/>
              </a:rPr>
              <a:t>учебный</a:t>
            </a:r>
            <a:r>
              <a:rPr sz="4000" spc="-2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год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2045"/>
              </a:lnSpc>
              <a:spcBef>
                <a:spcPts val="1780"/>
              </a:spcBef>
              <a:tabLst>
                <a:tab pos="344170" algn="l"/>
                <a:tab pos="4044315" algn="l"/>
              </a:tabLst>
            </a:pPr>
            <a:r>
              <a:rPr sz="3000" spc="-7" baseline="19444" dirty="0">
                <a:latin typeface="Arial"/>
                <a:cs typeface="Arial"/>
              </a:rPr>
              <a:t>•	</a:t>
            </a:r>
            <a:r>
              <a:rPr sz="3000" spc="-15" baseline="19444" dirty="0">
                <a:latin typeface="Arial"/>
                <a:cs typeface="Arial"/>
              </a:rPr>
              <a:t>33</a:t>
            </a:r>
            <a:r>
              <a:rPr sz="3000" spc="15" baseline="19444" dirty="0">
                <a:latin typeface="Arial"/>
                <a:cs typeface="Arial"/>
              </a:rPr>
              <a:t> </a:t>
            </a:r>
            <a:r>
              <a:rPr sz="3000" spc="-22" baseline="19444" dirty="0">
                <a:latin typeface="Arial"/>
                <a:cs typeface="Arial"/>
              </a:rPr>
              <a:t>члена</a:t>
            </a:r>
            <a:r>
              <a:rPr sz="3000" spc="44" baseline="19444" dirty="0">
                <a:latin typeface="Arial"/>
                <a:cs typeface="Arial"/>
              </a:rPr>
              <a:t> </a:t>
            </a:r>
            <a:r>
              <a:rPr sz="3000" spc="-30" baseline="19444" dirty="0">
                <a:latin typeface="Arial"/>
                <a:cs typeface="Arial"/>
              </a:rPr>
              <a:t>экосовета	</a:t>
            </a:r>
            <a:r>
              <a:rPr sz="2000" spc="-20" dirty="0">
                <a:latin typeface="Arial"/>
                <a:cs typeface="Arial"/>
              </a:rPr>
              <a:t>Направления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работы: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44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6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1795"/>
              </a:lnSpc>
              <a:tabLst>
                <a:tab pos="4044315" algn="l"/>
                <a:tab pos="4388485" algn="l"/>
              </a:tabLst>
            </a:pPr>
            <a:r>
              <a:rPr sz="3000" spc="-30" baseline="-20833" dirty="0">
                <a:latin typeface="Arial"/>
                <a:cs typeface="Arial"/>
              </a:rPr>
              <a:t>«Экодвор»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20" dirty="0">
                <a:latin typeface="Arial"/>
                <a:cs typeface="Arial"/>
              </a:rPr>
              <a:t>Ресурсосбережение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40"/>
              </a:spcBef>
              <a:tabLst>
                <a:tab pos="344170" algn="l"/>
                <a:tab pos="4044315" algn="l"/>
                <a:tab pos="4388485" algn="l"/>
              </a:tabLst>
            </a:pPr>
            <a:r>
              <a:rPr sz="2000" spc="-5" dirty="0">
                <a:latin typeface="Arial"/>
                <a:cs typeface="Arial"/>
              </a:rPr>
              <a:t>•	5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мероприятий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формата	</a:t>
            </a:r>
            <a:r>
              <a:rPr sz="3000" spc="-7" baseline="6944" dirty="0">
                <a:latin typeface="Arial"/>
                <a:cs typeface="Arial"/>
              </a:rPr>
              <a:t>•	</a:t>
            </a:r>
            <a:r>
              <a:rPr sz="3000" spc="-22" baseline="6944" dirty="0">
                <a:latin typeface="Arial"/>
                <a:cs typeface="Arial"/>
              </a:rPr>
              <a:t>Экопросвещение</a:t>
            </a:r>
            <a:endParaRPr sz="3000" baseline="6944">
              <a:latin typeface="Arial"/>
              <a:cs typeface="Arial"/>
            </a:endParaRPr>
          </a:p>
          <a:p>
            <a:pPr marL="344170">
              <a:lnSpc>
                <a:spcPts val="2050"/>
              </a:lnSpc>
              <a:spcBef>
                <a:spcPts val="225"/>
              </a:spcBef>
              <a:tabLst>
                <a:tab pos="4044315" algn="l"/>
                <a:tab pos="4388485" algn="l"/>
              </a:tabLst>
            </a:pPr>
            <a:r>
              <a:rPr sz="3000" spc="-22" baseline="19444" dirty="0">
                <a:latin typeface="Arial"/>
                <a:cs typeface="Arial"/>
              </a:rPr>
              <a:t>«Экоменеджмент»	</a:t>
            </a: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5" dirty="0">
                <a:latin typeface="Arial"/>
                <a:cs typeface="Arial"/>
              </a:rPr>
              <a:t>Экологический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менеджмент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81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10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мероприятий</a:t>
            </a:r>
            <a:endParaRPr sz="2000">
              <a:latin typeface="Arial"/>
              <a:cs typeface="Arial"/>
            </a:endParaRPr>
          </a:p>
          <a:p>
            <a:pPr marL="344170">
              <a:lnSpc>
                <a:spcPts val="2160"/>
              </a:lnSpc>
            </a:pPr>
            <a:r>
              <a:rPr sz="2000" spc="-15" dirty="0">
                <a:latin typeface="Arial"/>
                <a:cs typeface="Arial"/>
              </a:rPr>
              <a:t>экологического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просвещения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344170" algn="l"/>
              </a:tabLst>
            </a:pPr>
            <a:r>
              <a:rPr sz="2000" spc="-5" dirty="0">
                <a:latin typeface="Arial"/>
                <a:cs typeface="Arial"/>
              </a:rPr>
              <a:t>•	</a:t>
            </a:r>
            <a:r>
              <a:rPr sz="2000" spc="-10" dirty="0">
                <a:latin typeface="Arial"/>
                <a:cs typeface="Arial"/>
              </a:rPr>
              <a:t>718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подписчиков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в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группе</a:t>
            </a:r>
            <a:endParaRPr sz="2000">
              <a:latin typeface="Arial"/>
              <a:cs typeface="Arial"/>
            </a:endParaRPr>
          </a:p>
          <a:p>
            <a:pPr>
              <a:lnSpc>
                <a:spcPts val="1935"/>
              </a:lnSpc>
              <a:tabLst>
                <a:tab pos="344170" algn="l"/>
                <a:tab pos="4044315" algn="l"/>
              </a:tabLst>
            </a:pPr>
            <a:r>
              <a:rPr sz="2000" spc="-5" dirty="0">
                <a:latin typeface="Arial"/>
                <a:cs typeface="Arial"/>
              </a:rPr>
              <a:t>•	7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организаций-партнеров	</a:t>
            </a:r>
            <a:r>
              <a:rPr sz="1500" spc="-15" baseline="55555" dirty="0">
                <a:latin typeface="Arial"/>
                <a:cs typeface="Arial"/>
              </a:rPr>
              <a:t>Контакты:</a:t>
            </a:r>
            <a:endParaRPr sz="1500" baseline="55555">
              <a:latin typeface="Arial"/>
              <a:cs typeface="Arial"/>
            </a:endParaRPr>
          </a:p>
          <a:p>
            <a:pPr marL="4044315">
              <a:lnSpc>
                <a:spcPts val="735"/>
              </a:lnSpc>
            </a:pPr>
            <a:r>
              <a:rPr sz="1000" spc="5" dirty="0">
                <a:latin typeface="Arial"/>
                <a:cs typeface="Arial"/>
              </a:rPr>
              <a:t>VK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ecopsu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Председатель: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Александр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Русаков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(965)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579-48-38</a:t>
            </a:r>
            <a:endParaRPr sz="1000">
              <a:latin typeface="Arial"/>
              <a:cs typeface="Arial"/>
            </a:endParaRPr>
          </a:p>
          <a:p>
            <a:pPr marL="4388485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  <a:hlinkClick r:id="rId3"/>
              </a:rPr>
              <a:t>rusakovaleksandremedia@gmail.com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4"/>
              </a:spcBef>
            </a:pPr>
            <a:r>
              <a:rPr sz="1000" spc="-5" dirty="0">
                <a:latin typeface="Arial"/>
                <a:cs typeface="Arial"/>
              </a:rPr>
              <a:t>Заместитель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председателя:</a:t>
            </a:r>
            <a:endParaRPr sz="1000">
              <a:latin typeface="Arial"/>
              <a:cs typeface="Arial"/>
            </a:endParaRPr>
          </a:p>
          <a:p>
            <a:pPr marL="4044315" marR="436245">
              <a:lnSpc>
                <a:spcPct val="120000"/>
              </a:lnSpc>
            </a:pPr>
            <a:r>
              <a:rPr sz="1000" spc="-5" dirty="0">
                <a:latin typeface="Arial"/>
                <a:cs typeface="Arial"/>
              </a:rPr>
              <a:t>Иван </a:t>
            </a:r>
            <a:r>
              <a:rPr sz="1000" dirty="0">
                <a:latin typeface="Arial"/>
                <a:cs typeface="Arial"/>
              </a:rPr>
              <a:t>Елсаков </a:t>
            </a:r>
            <a:r>
              <a:rPr sz="1000" spc="5" dirty="0">
                <a:latin typeface="Arial"/>
                <a:cs typeface="Arial"/>
              </a:rPr>
              <a:t>+7 </a:t>
            </a:r>
            <a:r>
              <a:rPr sz="1000" spc="-5" dirty="0">
                <a:latin typeface="Arial"/>
                <a:cs typeface="Arial"/>
              </a:rPr>
              <a:t>(953) 674-10-08 </a:t>
            </a:r>
            <a:r>
              <a:rPr sz="1000" dirty="0">
                <a:latin typeface="Arial"/>
                <a:cs typeface="Arial"/>
                <a:hlinkClick r:id="rId4"/>
              </a:rPr>
              <a:t>ivan.elsakov@mail.ru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Информационная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работа:</a:t>
            </a:r>
            <a:endParaRPr sz="1000">
              <a:latin typeface="Arial"/>
              <a:cs typeface="Arial"/>
            </a:endParaRPr>
          </a:p>
          <a:p>
            <a:pPr marL="4044315" marR="250190">
              <a:lnSpc>
                <a:spcPct val="120000"/>
              </a:lnSpc>
            </a:pPr>
            <a:r>
              <a:rPr sz="1000" spc="5" dirty="0">
                <a:latin typeface="Arial"/>
                <a:cs typeface="Arial"/>
              </a:rPr>
              <a:t>Ольга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Чудинова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(950)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476-44-21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5"/>
              </a:rPr>
              <a:t>chudinovy@yandex.ru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Советник:</a:t>
            </a:r>
            <a:endParaRPr sz="1000">
              <a:latin typeface="Arial"/>
              <a:cs typeface="Arial"/>
            </a:endParaRPr>
          </a:p>
          <a:p>
            <a:pPr marL="404431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latin typeface="Arial"/>
                <a:cs typeface="Arial"/>
              </a:rPr>
              <a:t>Алиса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Тронина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+7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(952)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318-84-37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  <a:hlinkClick r:id="rId6"/>
              </a:rPr>
              <a:t>tronina_alisa@mail.ru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008" y="4364735"/>
              <a:ext cx="3096767" cy="2063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3999" cy="6857998"/>
            </a:xfrm>
            <a:prstGeom prst="rect">
              <a:avLst/>
            </a:prstGeom>
          </p:spPr>
        </p:pic>
      </p:grpSp>
      <p:sp>
        <p:nvSpPr>
          <p:cNvPr id="21" name="object 2"/>
          <p:cNvSpPr txBox="1">
            <a:spLocks noGrp="1"/>
          </p:cNvSpPr>
          <p:nvPr>
            <p:ph type="title"/>
          </p:nvPr>
        </p:nvSpPr>
        <p:spPr>
          <a:xfrm>
            <a:off x="165899" y="118904"/>
            <a:ext cx="628967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pc="210" dirty="0" smtClean="0">
                <a:solidFill>
                  <a:srgbClr val="FFFFFF"/>
                </a:solidFill>
              </a:rPr>
              <a:t>Участники</a:t>
            </a:r>
            <a:endParaRPr spc="210" dirty="0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740507" y="4969971"/>
            <a:ext cx="3462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4A949"/>
                </a:solidFill>
                <a:latin typeface="Trebuchet MS" panose="020B0603020202020204" pitchFamily="34" charset="0"/>
              </a:rPr>
              <a:t>33 участника</a:t>
            </a:r>
          </a:p>
        </p:txBody>
      </p:sp>
      <p:pic>
        <p:nvPicPr>
          <p:cNvPr id="6146" name="Picture 2" descr="https://sun9-65.userapi.com/impf/5Ni-C0CJEzJ9Yc2hihbgVvLXQtfZ_wh9jeR-0A/7xAZnAODq14.jpg?size=2160x2160&amp;quality=96&amp;sign=200b1f430ac78927aa875ba1e34a03f0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843" y="1492069"/>
            <a:ext cx="3209752" cy="320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71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</TotalTime>
  <Words>629</Words>
  <Application>Microsoft Office PowerPoint</Application>
  <PresentationFormat>Экран (4:3)</PresentationFormat>
  <Paragraphs>592</Paragraphs>
  <Slides>26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Trebuchet MS</vt:lpstr>
      <vt:lpstr>Arial</vt:lpstr>
      <vt:lpstr>Calibri</vt:lpstr>
      <vt:lpstr>Wingdings</vt:lpstr>
      <vt:lpstr>Office Theme</vt:lpstr>
      <vt:lpstr>Презентация PowerPoint</vt:lpstr>
      <vt:lpstr>План выступления</vt:lpstr>
      <vt:lpstr>Экологический совет  ПГНИУ</vt:lpstr>
      <vt:lpstr>Экосовет – это…</vt:lpstr>
      <vt:lpstr>Последние достижения</vt:lpstr>
      <vt:lpstr>Реализация гранта</vt:lpstr>
      <vt:lpstr>Реализация гранта</vt:lpstr>
      <vt:lpstr>Реализация гранта</vt:lpstr>
      <vt:lpstr>Участники</vt:lpstr>
      <vt:lpstr>Направления Экосовета</vt:lpstr>
      <vt:lpstr>Редакция</vt:lpstr>
      <vt:lpstr>РСО</vt:lpstr>
      <vt:lpstr>Экоменеджмент</vt:lpstr>
      <vt:lpstr>Мобильное приложение</vt:lpstr>
      <vt:lpstr>Экоивенты</vt:lpstr>
      <vt:lpstr>Членство в Ассоциации «зелёных» вузов</vt:lpstr>
      <vt:lpstr>Мой опыт</vt:lpstr>
      <vt:lpstr>Мой опыт</vt:lpstr>
      <vt:lpstr>Мой опыт</vt:lpstr>
      <vt:lpstr>Мой опыт</vt:lpstr>
      <vt:lpstr>Мой опыт</vt:lpstr>
      <vt:lpstr>Мой опыт</vt:lpstr>
      <vt:lpstr>Мой опыт</vt:lpstr>
      <vt:lpstr>Мой опыт</vt:lpstr>
      <vt:lpstr>Мой опыт</vt:lpstr>
      <vt:lpstr>Мой опыт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совет ПГНИУ  2019-2020 учебный год</dc:title>
  <dc:creator>Алиса</dc:creator>
  <cp:lastModifiedBy>Сергей Стенно</cp:lastModifiedBy>
  <cp:revision>69</cp:revision>
  <dcterms:created xsi:type="dcterms:W3CDTF">2021-05-18T23:52:41Z</dcterms:created>
  <dcterms:modified xsi:type="dcterms:W3CDTF">2021-06-24T16:22:40Z</dcterms:modified>
</cp:coreProperties>
</file>